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4"/>
  </p:notesMasterIdLst>
  <p:sldIdLst>
    <p:sldId id="256" r:id="rId2"/>
    <p:sldId id="258" r:id="rId3"/>
    <p:sldId id="260" r:id="rId4"/>
    <p:sldId id="259" r:id="rId5"/>
    <p:sldId id="262" r:id="rId6"/>
    <p:sldId id="269" r:id="rId7"/>
    <p:sldId id="270" r:id="rId8"/>
    <p:sldId id="271" r:id="rId9"/>
    <p:sldId id="272" r:id="rId10"/>
    <p:sldId id="273" r:id="rId11"/>
    <p:sldId id="274" r:id="rId12"/>
    <p:sldId id="275" r:id="rId13"/>
    <p:sldId id="276" r:id="rId14"/>
    <p:sldId id="261" r:id="rId15"/>
    <p:sldId id="263" r:id="rId16"/>
    <p:sldId id="277" r:id="rId17"/>
    <p:sldId id="288" r:id="rId18"/>
    <p:sldId id="289" r:id="rId19"/>
    <p:sldId id="290" r:id="rId20"/>
    <p:sldId id="291" r:id="rId21"/>
    <p:sldId id="292" r:id="rId22"/>
    <p:sldId id="27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503AB9-9D85-4847-9DA0-FFEC333DF384}" v="27" dt="2020-09-28T00:35:47.5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921"/>
  </p:normalViewPr>
  <p:slideViewPr>
    <p:cSldViewPr snapToGrid="0" snapToObjects="1">
      <p:cViewPr>
        <p:scale>
          <a:sx n="96" d="100"/>
          <a:sy n="96" d="100"/>
        </p:scale>
        <p:origin x="144"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F687E7-5464-E74B-99D2-7D58552E12EA}" type="datetimeFigureOut">
              <a:rPr lang="en-US" smtClean="0"/>
              <a:t>9/28/20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F330D-3AC5-C84D-9684-786AE45C31E7}" type="slidenum">
              <a:rPr lang="en-US" smtClean="0"/>
              <a:t>‹#›</a:t>
            </a:fld>
            <a:endParaRPr lang="en-US"/>
          </a:p>
        </p:txBody>
      </p:sp>
    </p:spTree>
    <p:extLst>
      <p:ext uri="{BB962C8B-B14F-4D97-AF65-F5344CB8AC3E}">
        <p14:creationId xmlns:p14="http://schemas.microsoft.com/office/powerpoint/2010/main" val="4087440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textbook </a:t>
            </a:r>
          </a:p>
        </p:txBody>
      </p:sp>
      <p:sp>
        <p:nvSpPr>
          <p:cNvPr id="4" name="Slide Number Placeholder 3"/>
          <p:cNvSpPr>
            <a:spLocks noGrp="1"/>
          </p:cNvSpPr>
          <p:nvPr>
            <p:ph type="sldNum" sz="quarter" idx="10"/>
          </p:nvPr>
        </p:nvSpPr>
        <p:spPr/>
        <p:txBody>
          <a:bodyPr/>
          <a:lstStyle/>
          <a:p>
            <a:fld id="{C86F02A6-FEA3-EB4C-A3C7-E7D985477781}" type="slidenum">
              <a:rPr lang="en-US" smtClean="0"/>
              <a:t>6</a:t>
            </a:fld>
            <a:endParaRPr lang="en-US"/>
          </a:p>
        </p:txBody>
      </p:sp>
    </p:spTree>
    <p:extLst>
      <p:ext uri="{BB962C8B-B14F-4D97-AF65-F5344CB8AC3E}">
        <p14:creationId xmlns:p14="http://schemas.microsoft.com/office/powerpoint/2010/main" val="2779108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5" name="Date Placeholder 4"/>
          <p:cNvSpPr>
            <a:spLocks noGrp="1"/>
          </p:cNvSpPr>
          <p:nvPr>
            <p:ph type="dt" sz="half" idx="10"/>
          </p:nvPr>
        </p:nvSpPr>
        <p:spPr/>
        <p:txBody>
          <a:bodyPr/>
          <a:lstStyle/>
          <a:p>
            <a:fld id="{884E7E06-E8DB-E147-8C86-ED4BDF6F30FC}" type="datetimeFigureOut">
              <a:rPr lang="en-US" smtClean="0"/>
              <a:pPr/>
              <a:t>9/27/20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29B8CC-E02E-954A-AF4F-F467D1FB7F5A}" type="slidenum">
              <a:rPr lang="en-US" smtClean="0"/>
              <a:pPr/>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1942800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GB"/>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9/28/20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 id="214748366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tY1_KR4uJUc"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3uBcq1x7P34"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youtube.com/watch?v=swKBi6hHHMA"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cZUtOZqpBBI"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BD960-803C-354F-A069-D24542BAFD0E}"/>
              </a:ext>
            </a:extLst>
          </p:cNvPr>
          <p:cNvSpPr>
            <a:spLocks noGrp="1"/>
          </p:cNvSpPr>
          <p:nvPr>
            <p:ph type="ctrTitle"/>
          </p:nvPr>
        </p:nvSpPr>
        <p:spPr/>
        <p:txBody>
          <a:bodyPr/>
          <a:lstStyle/>
          <a:p>
            <a:r>
              <a:rPr lang="en-US" dirty="0"/>
              <a:t>Geography </a:t>
            </a:r>
            <a:br>
              <a:rPr lang="en-US" dirty="0"/>
            </a:br>
            <a:r>
              <a:rPr lang="en-US" dirty="0"/>
              <a:t>Mapping Skills</a:t>
            </a:r>
          </a:p>
        </p:txBody>
      </p:sp>
      <p:sp>
        <p:nvSpPr>
          <p:cNvPr id="3" name="Subtitle 2">
            <a:extLst>
              <a:ext uri="{FF2B5EF4-FFF2-40B4-BE49-F238E27FC236}">
                <a16:creationId xmlns:a16="http://schemas.microsoft.com/office/drawing/2014/main" id="{3CC47041-C462-924D-8577-2220B249DB9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37589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6781255" y="1955595"/>
            <a:ext cx="2492747" cy="3975463"/>
          </a:xfrm>
        </p:spPr>
        <p:txBody>
          <a:bodyPr/>
          <a:lstStyle/>
          <a:p>
            <a:r>
              <a:rPr lang="en-AU" dirty="0">
                <a:solidFill>
                  <a:srgbClr val="7030A0"/>
                </a:solidFill>
              </a:rPr>
              <a:t>Heading that describes the map and what it is showing.</a:t>
            </a:r>
          </a:p>
          <a:p>
            <a:pPr marL="0" indent="0">
              <a:buNone/>
            </a:pPr>
            <a:endParaRPr lang="en-AU" dirty="0">
              <a:solidFill>
                <a:srgbClr val="7030A0"/>
              </a:solidFill>
            </a:endParaRPr>
          </a:p>
        </p:txBody>
      </p:sp>
      <p:pic>
        <p:nvPicPr>
          <p:cNvPr id="6" name="Picture 5"/>
          <p:cNvPicPr>
            <a:picLocks noChangeAspect="1"/>
          </p:cNvPicPr>
          <p:nvPr/>
        </p:nvPicPr>
        <p:blipFill>
          <a:blip r:embed="rId2"/>
          <a:stretch>
            <a:fillRect/>
          </a:stretch>
        </p:blipFill>
        <p:spPr>
          <a:xfrm>
            <a:off x="400183" y="1270000"/>
            <a:ext cx="5974598" cy="5346655"/>
          </a:xfrm>
          <a:prstGeom prst="rect">
            <a:avLst/>
          </a:prstGeom>
        </p:spPr>
      </p:pic>
      <p:sp>
        <p:nvSpPr>
          <p:cNvPr id="7" name="Title 6">
            <a:extLst>
              <a:ext uri="{FF2B5EF4-FFF2-40B4-BE49-F238E27FC236}">
                <a16:creationId xmlns:a16="http://schemas.microsoft.com/office/drawing/2014/main" id="{66BCDF0B-8897-3948-A643-DBB1A65AC665}"/>
              </a:ext>
            </a:extLst>
          </p:cNvPr>
          <p:cNvSpPr>
            <a:spLocks noGrp="1"/>
          </p:cNvSpPr>
          <p:nvPr>
            <p:ph type="title"/>
          </p:nvPr>
        </p:nvSpPr>
        <p:spPr/>
        <p:txBody>
          <a:bodyPr/>
          <a:lstStyle/>
          <a:p>
            <a:r>
              <a:rPr lang="en-AU" dirty="0"/>
              <a:t>T</a:t>
            </a:r>
            <a:r>
              <a:rPr lang="en-AU" dirty="0">
                <a:solidFill>
                  <a:srgbClr val="7030A0"/>
                </a:solidFill>
              </a:rPr>
              <a:t>ITLE</a:t>
            </a:r>
            <a:endParaRPr lang="en-US" dirty="0"/>
          </a:p>
        </p:txBody>
      </p:sp>
      <p:sp>
        <p:nvSpPr>
          <p:cNvPr id="8" name="Left Arrow 7">
            <a:extLst>
              <a:ext uri="{FF2B5EF4-FFF2-40B4-BE49-F238E27FC236}">
                <a16:creationId xmlns:a16="http://schemas.microsoft.com/office/drawing/2014/main" id="{EB3D1DD2-D7DA-3A4E-B9E9-717FCCBE17B3}"/>
              </a:ext>
            </a:extLst>
          </p:cNvPr>
          <p:cNvSpPr/>
          <p:nvPr/>
        </p:nvSpPr>
        <p:spPr>
          <a:xfrm flipV="1">
            <a:off x="1780478" y="1428595"/>
            <a:ext cx="556685" cy="1537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493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S</a:t>
            </a:r>
            <a:r>
              <a:rPr lang="en-AU" dirty="0">
                <a:solidFill>
                  <a:srgbClr val="7030A0"/>
                </a:solidFill>
              </a:rPr>
              <a:t>CALE</a:t>
            </a:r>
          </a:p>
        </p:txBody>
      </p:sp>
      <p:sp>
        <p:nvSpPr>
          <p:cNvPr id="4" name="Content Placeholder 3"/>
          <p:cNvSpPr>
            <a:spLocks noGrp="1"/>
          </p:cNvSpPr>
          <p:nvPr>
            <p:ph sz="quarter" idx="13"/>
          </p:nvPr>
        </p:nvSpPr>
        <p:spPr>
          <a:xfrm>
            <a:off x="6596176" y="3188142"/>
            <a:ext cx="2770848" cy="2170771"/>
          </a:xfrm>
        </p:spPr>
        <p:txBody>
          <a:bodyPr/>
          <a:lstStyle/>
          <a:p>
            <a:r>
              <a:rPr lang="en-AU" dirty="0">
                <a:solidFill>
                  <a:srgbClr val="7030A0"/>
                </a:solidFill>
              </a:rPr>
              <a:t>Marked line or ratio indicating the distance of the map in real life (usually located at the bottom of the page) </a:t>
            </a:r>
          </a:p>
          <a:p>
            <a:endParaRPr lang="en-AU" dirty="0"/>
          </a:p>
        </p:txBody>
      </p:sp>
      <p:pic>
        <p:nvPicPr>
          <p:cNvPr id="6" name="Picture 5"/>
          <p:cNvPicPr>
            <a:picLocks noChangeAspect="1"/>
          </p:cNvPicPr>
          <p:nvPr/>
        </p:nvPicPr>
        <p:blipFill>
          <a:blip r:embed="rId2"/>
          <a:stretch>
            <a:fillRect/>
          </a:stretch>
        </p:blipFill>
        <p:spPr>
          <a:xfrm>
            <a:off x="425251" y="1270000"/>
            <a:ext cx="5974598" cy="5346655"/>
          </a:xfrm>
          <a:prstGeom prst="rect">
            <a:avLst/>
          </a:prstGeom>
        </p:spPr>
      </p:pic>
      <p:sp>
        <p:nvSpPr>
          <p:cNvPr id="7" name="Left Arrow 6">
            <a:extLst>
              <a:ext uri="{FF2B5EF4-FFF2-40B4-BE49-F238E27FC236}">
                <a16:creationId xmlns:a16="http://schemas.microsoft.com/office/drawing/2014/main" id="{6E78F128-0E00-C241-B26E-BB64B40F68EC}"/>
              </a:ext>
            </a:extLst>
          </p:cNvPr>
          <p:cNvSpPr/>
          <p:nvPr/>
        </p:nvSpPr>
        <p:spPr>
          <a:xfrm flipV="1">
            <a:off x="6219670" y="2328625"/>
            <a:ext cx="556685" cy="1537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6790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a:t>
            </a:r>
            <a:r>
              <a:rPr lang="en-AU" dirty="0">
                <a:solidFill>
                  <a:srgbClr val="7030A0"/>
                </a:solidFill>
              </a:rPr>
              <a:t>OURCE </a:t>
            </a:r>
          </a:p>
        </p:txBody>
      </p:sp>
      <p:sp>
        <p:nvSpPr>
          <p:cNvPr id="3" name="Content Placeholder 2"/>
          <p:cNvSpPr>
            <a:spLocks noGrp="1"/>
          </p:cNvSpPr>
          <p:nvPr>
            <p:ph sz="quarter" idx="13"/>
          </p:nvPr>
        </p:nvSpPr>
        <p:spPr>
          <a:xfrm>
            <a:off x="6651932" y="1576694"/>
            <a:ext cx="2586446" cy="1920452"/>
          </a:xfrm>
        </p:spPr>
        <p:txBody>
          <a:bodyPr>
            <a:normAutofit fontScale="92500" lnSpcReduction="10000"/>
          </a:bodyPr>
          <a:lstStyle/>
          <a:p>
            <a:r>
              <a:rPr lang="en-AU" dirty="0">
                <a:solidFill>
                  <a:srgbClr val="7030A0"/>
                </a:solidFill>
              </a:rPr>
              <a:t>Where possible, indicate where you got the information from to draw the map. </a:t>
            </a:r>
          </a:p>
          <a:p>
            <a:r>
              <a:rPr lang="en-AU" dirty="0" err="1">
                <a:solidFill>
                  <a:srgbClr val="7030A0"/>
                </a:solidFill>
              </a:rPr>
              <a:t>Eg.</a:t>
            </a:r>
            <a:r>
              <a:rPr lang="en-AU" dirty="0">
                <a:solidFill>
                  <a:srgbClr val="7030A0"/>
                </a:solidFill>
              </a:rPr>
              <a:t> </a:t>
            </a:r>
            <a:r>
              <a:rPr lang="en-AU" dirty="0" err="1">
                <a:solidFill>
                  <a:srgbClr val="7030A0"/>
                </a:solidFill>
              </a:rPr>
              <a:t>GoogleMaps</a:t>
            </a:r>
            <a:r>
              <a:rPr lang="en-AU" dirty="0">
                <a:solidFill>
                  <a:srgbClr val="7030A0"/>
                </a:solidFill>
              </a:rPr>
              <a:t>, Jacaranda Atlas</a:t>
            </a:r>
          </a:p>
        </p:txBody>
      </p:sp>
      <p:pic>
        <p:nvPicPr>
          <p:cNvPr id="5" name="Picture 4"/>
          <p:cNvPicPr>
            <a:picLocks noChangeAspect="1"/>
          </p:cNvPicPr>
          <p:nvPr/>
        </p:nvPicPr>
        <p:blipFill>
          <a:blip r:embed="rId2"/>
          <a:stretch>
            <a:fillRect/>
          </a:stretch>
        </p:blipFill>
        <p:spPr>
          <a:xfrm>
            <a:off x="455939" y="1372602"/>
            <a:ext cx="5974598" cy="5346655"/>
          </a:xfrm>
          <a:prstGeom prst="rect">
            <a:avLst/>
          </a:prstGeom>
        </p:spPr>
      </p:pic>
    </p:spTree>
    <p:extLst>
      <p:ext uri="{BB962C8B-B14F-4D97-AF65-F5344CB8AC3E}">
        <p14:creationId xmlns:p14="http://schemas.microsoft.com/office/powerpoint/2010/main" val="1987751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1216" y="416345"/>
            <a:ext cx="9760207" cy="1320800"/>
          </a:xfrm>
        </p:spPr>
        <p:txBody>
          <a:bodyPr>
            <a:normAutofit/>
          </a:bodyPr>
          <a:lstStyle/>
          <a:p>
            <a:r>
              <a:rPr lang="en-AU" dirty="0"/>
              <a:t>What BOLTSS are missing on this map?</a:t>
            </a:r>
          </a:p>
        </p:txBody>
      </p:sp>
      <p:pic>
        <p:nvPicPr>
          <p:cNvPr id="5" name="Picture 4"/>
          <p:cNvPicPr>
            <a:picLocks noChangeAspect="1"/>
          </p:cNvPicPr>
          <p:nvPr/>
        </p:nvPicPr>
        <p:blipFill>
          <a:blip r:embed="rId2"/>
          <a:stretch>
            <a:fillRect/>
          </a:stretch>
        </p:blipFill>
        <p:spPr>
          <a:xfrm>
            <a:off x="1577597" y="1737145"/>
            <a:ext cx="5349946" cy="4825888"/>
          </a:xfrm>
          <a:prstGeom prst="rect">
            <a:avLst/>
          </a:prstGeom>
        </p:spPr>
      </p:pic>
    </p:spTree>
    <p:extLst>
      <p:ext uri="{BB962C8B-B14F-4D97-AF65-F5344CB8AC3E}">
        <p14:creationId xmlns:p14="http://schemas.microsoft.com/office/powerpoint/2010/main" val="1929166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526637" y="1225691"/>
            <a:ext cx="8988424" cy="4003787"/>
          </a:xfrm>
        </p:spPr>
        <p:txBody>
          <a:bodyPr/>
          <a:lstStyle/>
          <a:p>
            <a:pPr eaLnBrk="1" hangingPunct="1"/>
            <a:r>
              <a:rPr lang="en-GB" dirty="0">
                <a:latin typeface="Constantia" charset="0"/>
              </a:rPr>
              <a:t>On a blank map of the world carefully colour each </a:t>
            </a:r>
            <a:r>
              <a:rPr lang="en-GB" b="1" dirty="0">
                <a:latin typeface="Constantia" charset="0"/>
              </a:rPr>
              <a:t>continent</a:t>
            </a:r>
            <a:r>
              <a:rPr lang="en-GB" dirty="0">
                <a:latin typeface="Constantia" charset="0"/>
              </a:rPr>
              <a:t> a different colour.</a:t>
            </a:r>
          </a:p>
          <a:p>
            <a:pPr eaLnBrk="1" hangingPunct="1"/>
            <a:r>
              <a:rPr lang="en-GB" dirty="0">
                <a:latin typeface="Constantia" charset="0"/>
              </a:rPr>
              <a:t>Draw a legend/key with a ruler to show what continent each colour represents (example shown below)</a:t>
            </a:r>
          </a:p>
          <a:p>
            <a:pPr eaLnBrk="1" hangingPunct="1">
              <a:buFont typeface="Wingdings 2" charset="0"/>
              <a:buNone/>
            </a:pPr>
            <a:r>
              <a:rPr lang="en-GB" dirty="0">
                <a:latin typeface="Constantia" charset="0"/>
              </a:rPr>
              <a:t>		</a:t>
            </a:r>
          </a:p>
          <a:p>
            <a:pPr eaLnBrk="1" hangingPunct="1">
              <a:buFont typeface="Wingdings 2" charset="0"/>
              <a:buNone/>
            </a:pPr>
            <a:endParaRPr lang="en-GB" dirty="0">
              <a:latin typeface="Constantia" charset="0"/>
            </a:endParaRPr>
          </a:p>
          <a:p>
            <a:pPr eaLnBrk="1" hangingPunct="1">
              <a:buFont typeface="Wingdings 2" charset="0"/>
              <a:buNone/>
            </a:pPr>
            <a:r>
              <a:rPr lang="en-GB" dirty="0">
                <a:latin typeface="Constantia" charset="0"/>
              </a:rPr>
              <a:t>   Europe</a:t>
            </a:r>
          </a:p>
        </p:txBody>
      </p:sp>
      <p:sp>
        <p:nvSpPr>
          <p:cNvPr id="17409" name="Title 1"/>
          <p:cNvSpPr>
            <a:spLocks noGrp="1"/>
          </p:cNvSpPr>
          <p:nvPr>
            <p:ph type="title"/>
          </p:nvPr>
        </p:nvSpPr>
        <p:spPr>
          <a:xfrm>
            <a:off x="402722" y="239185"/>
            <a:ext cx="8229600" cy="1143000"/>
          </a:xfrm>
        </p:spPr>
        <p:txBody>
          <a:bodyPr>
            <a:normAutofit fontScale="90000"/>
          </a:bodyPr>
          <a:lstStyle/>
          <a:p>
            <a:pPr eaLnBrk="1" hangingPunct="1"/>
            <a:r>
              <a:rPr lang="en-GB" dirty="0">
                <a:latin typeface="Calibri" charset="0"/>
              </a:rPr>
              <a:t>Your Task: Create your own map of the world</a:t>
            </a:r>
          </a:p>
        </p:txBody>
      </p:sp>
      <p:sp>
        <p:nvSpPr>
          <p:cNvPr id="4" name="Rectangle 3"/>
          <p:cNvSpPr/>
          <p:nvPr/>
        </p:nvSpPr>
        <p:spPr>
          <a:xfrm>
            <a:off x="292981" y="3107680"/>
            <a:ext cx="343398" cy="39630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 name="Picture 2" descr="7 continents of the world">
            <a:extLst>
              <a:ext uri="{FF2B5EF4-FFF2-40B4-BE49-F238E27FC236}">
                <a16:creationId xmlns:a16="http://schemas.microsoft.com/office/drawing/2014/main" id="{9AF0B212-DBF3-D84B-AAF9-2E9EF0E2A8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388" y="2400688"/>
            <a:ext cx="6401218" cy="3815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875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677334" y="1703652"/>
            <a:ext cx="7408333" cy="588974"/>
          </a:xfrm>
        </p:spPr>
        <p:txBody>
          <a:bodyPr/>
          <a:lstStyle/>
          <a:p>
            <a:pPr eaLnBrk="1" hangingPunct="1"/>
            <a:r>
              <a:rPr lang="en-GB" dirty="0">
                <a:latin typeface="Constantia" charset="0"/>
              </a:rPr>
              <a:t>Add the </a:t>
            </a:r>
            <a:r>
              <a:rPr lang="en-GB" b="1" dirty="0">
                <a:latin typeface="Constantia" charset="0"/>
              </a:rPr>
              <a:t>oceans</a:t>
            </a:r>
            <a:r>
              <a:rPr lang="en-GB" dirty="0">
                <a:latin typeface="Constantia" charset="0"/>
              </a:rPr>
              <a:t> neatly to your map of the world.</a:t>
            </a:r>
          </a:p>
        </p:txBody>
      </p:sp>
      <p:sp>
        <p:nvSpPr>
          <p:cNvPr id="19457" name="Title 1"/>
          <p:cNvSpPr>
            <a:spLocks noGrp="1"/>
          </p:cNvSpPr>
          <p:nvPr>
            <p:ph type="title"/>
          </p:nvPr>
        </p:nvSpPr>
        <p:spPr/>
        <p:txBody>
          <a:bodyPr/>
          <a:lstStyle/>
          <a:p>
            <a:r>
              <a:rPr lang="en-GB" dirty="0">
                <a:latin typeface="Calibri" charset="0"/>
              </a:rPr>
              <a:t>Your Task: Create your own map of the world</a:t>
            </a:r>
          </a:p>
        </p:txBody>
      </p:sp>
      <p:pic>
        <p:nvPicPr>
          <p:cNvPr id="5" name="Picture 2" descr="http://www.myschoolhouse.com/courses/o/1/Images/Worl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589" y="2292626"/>
            <a:ext cx="7954158" cy="4190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9148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8308" y="1670259"/>
            <a:ext cx="8596668" cy="4578141"/>
          </a:xfrm>
        </p:spPr>
        <p:txBody>
          <a:bodyPr>
            <a:normAutofit/>
          </a:bodyPr>
          <a:lstStyle/>
          <a:p>
            <a:pPr marL="0" indent="0">
              <a:buNone/>
            </a:pPr>
            <a:r>
              <a:rPr lang="en-AU" dirty="0"/>
              <a:t>Geographers use different maps for different purposes. </a:t>
            </a:r>
          </a:p>
          <a:p>
            <a:pPr marL="0" indent="0">
              <a:buNone/>
            </a:pPr>
            <a:endParaRPr lang="en-AU" dirty="0"/>
          </a:p>
          <a:p>
            <a:pPr marL="0" indent="0">
              <a:buNone/>
            </a:pPr>
            <a:r>
              <a:rPr lang="en-AU" dirty="0"/>
              <a:t>These include :</a:t>
            </a:r>
          </a:p>
          <a:p>
            <a:pPr marL="0" indent="0">
              <a:buNone/>
            </a:pPr>
            <a:endParaRPr lang="en-AU" dirty="0"/>
          </a:p>
          <a:p>
            <a:r>
              <a:rPr lang="en-AU" b="1" dirty="0"/>
              <a:t>Topographic maps </a:t>
            </a:r>
            <a:endParaRPr lang="en-GB" b="1" dirty="0"/>
          </a:p>
          <a:p>
            <a:r>
              <a:rPr lang="en-AU" b="1" dirty="0"/>
              <a:t>Thematic maps </a:t>
            </a:r>
            <a:endParaRPr lang="en-GB" b="1" dirty="0"/>
          </a:p>
          <a:p>
            <a:r>
              <a:rPr lang="en-AU" b="1" dirty="0"/>
              <a:t>Weather maps </a:t>
            </a:r>
            <a:endParaRPr lang="en-GB" b="1" dirty="0"/>
          </a:p>
          <a:p>
            <a:r>
              <a:rPr lang="en-AU" b="1" dirty="0"/>
              <a:t>Street maps</a:t>
            </a:r>
          </a:p>
          <a:p>
            <a:r>
              <a:rPr lang="en-AU" b="1" dirty="0"/>
              <a:t>Satellite maps</a:t>
            </a:r>
          </a:p>
          <a:p>
            <a:r>
              <a:rPr lang="en-AU" b="1" dirty="0"/>
              <a:t>Political maps</a:t>
            </a:r>
          </a:p>
          <a:p>
            <a:r>
              <a:rPr lang="en-AU" b="1" dirty="0"/>
              <a:t>Physical maps</a:t>
            </a:r>
          </a:p>
          <a:p>
            <a:pPr marL="0" indent="0">
              <a:buNone/>
            </a:pPr>
            <a:endParaRPr lang="en-GB" dirty="0"/>
          </a:p>
          <a:p>
            <a:endParaRPr lang="en-GB" dirty="0"/>
          </a:p>
        </p:txBody>
      </p:sp>
      <p:sp>
        <p:nvSpPr>
          <p:cNvPr id="3" name="Title 2"/>
          <p:cNvSpPr>
            <a:spLocks noGrp="1"/>
          </p:cNvSpPr>
          <p:nvPr>
            <p:ph type="title"/>
          </p:nvPr>
        </p:nvSpPr>
        <p:spPr/>
        <p:txBody>
          <a:bodyPr/>
          <a:lstStyle/>
          <a:p>
            <a:r>
              <a:rPr lang="en-US" dirty="0"/>
              <a:t>Types of Maps </a:t>
            </a:r>
          </a:p>
        </p:txBody>
      </p:sp>
    </p:spTree>
    <p:extLst>
      <p:ext uri="{BB962C8B-B14F-4D97-AF65-F5344CB8AC3E}">
        <p14:creationId xmlns:p14="http://schemas.microsoft.com/office/powerpoint/2010/main" val="486202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77334" y="2160590"/>
            <a:ext cx="8596668" cy="2053602"/>
          </a:xfrm>
        </p:spPr>
        <p:txBody>
          <a:bodyPr/>
          <a:lstStyle/>
          <a:p>
            <a:pPr marL="0" indent="0">
              <a:buNone/>
            </a:pPr>
            <a:r>
              <a:rPr lang="en-US" dirty="0"/>
              <a:t>This clip provides some further examples of types of maps</a:t>
            </a:r>
          </a:p>
          <a:p>
            <a:pPr marL="0" indent="0">
              <a:buNone/>
            </a:pPr>
            <a:endParaRPr lang="en-US" dirty="0"/>
          </a:p>
          <a:p>
            <a:pPr marL="0" indent="0">
              <a:buNone/>
            </a:pPr>
            <a:r>
              <a:rPr lang="en-AU" u="sng" dirty="0">
                <a:hlinkClick r:id="rId2"/>
              </a:rPr>
              <a:t>https://www.youtube.com/watch?v=tY1_KR4uJUc</a:t>
            </a:r>
            <a:r>
              <a:rPr lang="en-AU" dirty="0"/>
              <a:t> </a:t>
            </a:r>
            <a:endParaRPr lang="en-GB" dirty="0"/>
          </a:p>
          <a:p>
            <a:endParaRPr lang="en-GB" dirty="0"/>
          </a:p>
          <a:p>
            <a:endParaRPr lang="en-US" dirty="0"/>
          </a:p>
        </p:txBody>
      </p:sp>
      <p:sp>
        <p:nvSpPr>
          <p:cNvPr id="3" name="Title 2"/>
          <p:cNvSpPr>
            <a:spLocks noGrp="1"/>
          </p:cNvSpPr>
          <p:nvPr>
            <p:ph type="title"/>
          </p:nvPr>
        </p:nvSpPr>
        <p:spPr/>
        <p:txBody>
          <a:bodyPr/>
          <a:lstStyle/>
          <a:p>
            <a:r>
              <a:rPr lang="en-US" dirty="0"/>
              <a:t>Types </a:t>
            </a:r>
            <a:r>
              <a:rPr lang="en-US"/>
              <a:t>of Maps</a:t>
            </a:r>
          </a:p>
        </p:txBody>
      </p:sp>
    </p:spTree>
    <p:extLst>
      <p:ext uri="{BB962C8B-B14F-4D97-AF65-F5344CB8AC3E}">
        <p14:creationId xmlns:p14="http://schemas.microsoft.com/office/powerpoint/2010/main" val="697151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1320800"/>
          </a:xfrm>
        </p:spPr>
        <p:txBody>
          <a:bodyPr anchor="t">
            <a:normAutofit/>
          </a:bodyPr>
          <a:lstStyle/>
          <a:p>
            <a:r>
              <a:rPr lang="en-US" dirty="0"/>
              <a:t>Topographic maps</a:t>
            </a:r>
          </a:p>
        </p:txBody>
      </p:sp>
      <p:sp>
        <p:nvSpPr>
          <p:cNvPr id="2" name="Content Placeholder 1"/>
          <p:cNvSpPr>
            <a:spLocks noGrp="1"/>
          </p:cNvSpPr>
          <p:nvPr>
            <p:ph idx="1"/>
          </p:nvPr>
        </p:nvSpPr>
        <p:spPr>
          <a:xfrm>
            <a:off x="6096000" y="1550505"/>
            <a:ext cx="3803374" cy="4491187"/>
          </a:xfrm>
        </p:spPr>
        <p:txBody>
          <a:bodyPr>
            <a:normAutofit/>
          </a:bodyPr>
          <a:lstStyle/>
          <a:p>
            <a:pPr>
              <a:lnSpc>
                <a:spcPct val="90000"/>
              </a:lnSpc>
            </a:pPr>
            <a:r>
              <a:rPr lang="en-GB" dirty="0"/>
              <a:t>A topographic map and shows a small area of the earth’s surface in great detail. </a:t>
            </a:r>
          </a:p>
          <a:p>
            <a:pPr>
              <a:lnSpc>
                <a:spcPct val="90000"/>
              </a:lnSpc>
            </a:pPr>
            <a:r>
              <a:rPr lang="en-GB" dirty="0"/>
              <a:t>It shows the shape of the land (topography) as well as different types of natural features (such as rivers and vegetation) and cultural features (such as land use, settlement patterns and road and rail networks). </a:t>
            </a:r>
          </a:p>
          <a:p>
            <a:pPr>
              <a:lnSpc>
                <a:spcPct val="90000"/>
              </a:lnSpc>
            </a:pPr>
            <a:r>
              <a:rPr lang="en-GB" dirty="0"/>
              <a:t>Topographic maps use a variety of symbols to represent these features. </a:t>
            </a:r>
          </a:p>
          <a:p>
            <a:pPr>
              <a:lnSpc>
                <a:spcPct val="90000"/>
              </a:lnSpc>
            </a:pPr>
            <a:endParaRPr lang="en-US" sz="1500" dirty="0"/>
          </a:p>
        </p:txBody>
      </p:sp>
      <p:pic>
        <p:nvPicPr>
          <p:cNvPr id="4" name="Content Placeholder 3">
            <a:extLst>
              <a:ext uri="{FF2B5EF4-FFF2-40B4-BE49-F238E27FC236}">
                <a16:creationId xmlns:a16="http://schemas.microsoft.com/office/drawing/2014/main" id="{F1CA1403-BE7D-6B49-9F4C-9D5210132830}"/>
              </a:ext>
            </a:extLst>
          </p:cNvPr>
          <p:cNvPicPr>
            <a:picLocks noChangeAspect="1"/>
          </p:cNvPicPr>
          <p:nvPr/>
        </p:nvPicPr>
        <p:blipFill rotWithShape="1">
          <a:blip r:embed="rId2"/>
          <a:srcRect t="1910" r="3" b="8890"/>
          <a:stretch/>
        </p:blipFill>
        <p:spPr>
          <a:xfrm>
            <a:off x="425543" y="1655749"/>
            <a:ext cx="5423429" cy="3882362"/>
          </a:xfrm>
          <a:prstGeom prst="rect">
            <a:avLst/>
          </a:prstGeom>
        </p:spPr>
      </p:pic>
    </p:spTree>
    <p:extLst>
      <p:ext uri="{BB962C8B-B14F-4D97-AF65-F5344CB8AC3E}">
        <p14:creationId xmlns:p14="http://schemas.microsoft.com/office/powerpoint/2010/main" val="2647221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3021" y="1365459"/>
            <a:ext cx="3894666" cy="5207619"/>
          </a:xfrm>
        </p:spPr>
        <p:txBody>
          <a:bodyPr>
            <a:normAutofit/>
          </a:bodyPr>
          <a:lstStyle/>
          <a:p>
            <a:r>
              <a:rPr lang="en-GB" dirty="0"/>
              <a:t>Thematic maps are often used to show the distribution of one or more of the following: </a:t>
            </a:r>
          </a:p>
          <a:p>
            <a:r>
              <a:rPr lang="en-GB" dirty="0"/>
              <a:t>climate, vegetation types, average rainfall, average temperature, population density, various development indicators (for example, population growth rates) and agricultural land uses. </a:t>
            </a:r>
          </a:p>
          <a:p>
            <a:r>
              <a:rPr lang="en-GB" dirty="0"/>
              <a:t>A thematic map showing the Population of elderly people in Australia. Thematic maps that use a colour scale or shading to show a pattern are called </a:t>
            </a:r>
            <a:r>
              <a:rPr lang="en-GB" b="1" dirty="0"/>
              <a:t>choropleth</a:t>
            </a:r>
            <a:r>
              <a:rPr lang="en-GB" dirty="0"/>
              <a:t> maps. </a:t>
            </a:r>
          </a:p>
          <a:p>
            <a:endParaRPr lang="en-GB" dirty="0"/>
          </a:p>
          <a:p>
            <a:endParaRPr lang="en-US" dirty="0"/>
          </a:p>
        </p:txBody>
      </p:sp>
      <p:sp>
        <p:nvSpPr>
          <p:cNvPr id="3" name="Title 2"/>
          <p:cNvSpPr>
            <a:spLocks noGrp="1"/>
          </p:cNvSpPr>
          <p:nvPr>
            <p:ph type="title"/>
          </p:nvPr>
        </p:nvSpPr>
        <p:spPr/>
        <p:txBody>
          <a:bodyPr/>
          <a:lstStyle/>
          <a:p>
            <a:r>
              <a:rPr lang="en-US" dirty="0"/>
              <a:t>Thematic maps</a:t>
            </a:r>
          </a:p>
        </p:txBody>
      </p:sp>
      <p:pic>
        <p:nvPicPr>
          <p:cNvPr id="4" name="Content Placeholder 6">
            <a:extLst>
              <a:ext uri="{FF2B5EF4-FFF2-40B4-BE49-F238E27FC236}">
                <a16:creationId xmlns:a16="http://schemas.microsoft.com/office/drawing/2014/main" id="{FA3F0BC3-1882-7047-8CAF-E69F640E1323}"/>
              </a:ext>
            </a:extLst>
          </p:cNvPr>
          <p:cNvPicPr>
            <a:picLocks noChangeAspect="1"/>
          </p:cNvPicPr>
          <p:nvPr/>
        </p:nvPicPr>
        <p:blipFill>
          <a:blip r:embed="rId2"/>
          <a:stretch>
            <a:fillRect/>
          </a:stretch>
        </p:blipFill>
        <p:spPr>
          <a:xfrm>
            <a:off x="4423833" y="1270000"/>
            <a:ext cx="7160964" cy="4957591"/>
          </a:xfrm>
          <a:prstGeom prst="rect">
            <a:avLst/>
          </a:prstGeom>
        </p:spPr>
      </p:pic>
    </p:spTree>
    <p:extLst>
      <p:ext uri="{BB962C8B-B14F-4D97-AF65-F5344CB8AC3E}">
        <p14:creationId xmlns:p14="http://schemas.microsoft.com/office/powerpoint/2010/main" val="2459547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GB" dirty="0"/>
              <a:t>How many continents are there? </a:t>
            </a:r>
            <a:br>
              <a:rPr lang="en-GB" dirty="0"/>
            </a:br>
            <a:r>
              <a:rPr lang="en-GB" dirty="0"/>
              <a:t>Let’s vote!</a:t>
            </a:r>
          </a:p>
        </p:txBody>
      </p:sp>
      <p:graphicFrame>
        <p:nvGraphicFramePr>
          <p:cNvPr id="3" name="Table 2"/>
          <p:cNvGraphicFramePr>
            <a:graphicFrameLocks noGrp="1"/>
          </p:cNvGraphicFramePr>
          <p:nvPr>
            <p:extLst>
              <p:ext uri="{D42A27DB-BD31-4B8C-83A1-F6EECF244321}">
                <p14:modId xmlns:p14="http://schemas.microsoft.com/office/powerpoint/2010/main" val="3044618266"/>
              </p:ext>
            </p:extLst>
          </p:nvPr>
        </p:nvGraphicFramePr>
        <p:xfrm>
          <a:off x="835468" y="2634795"/>
          <a:ext cx="8280400" cy="741364"/>
        </p:xfrm>
        <a:graphic>
          <a:graphicData uri="http://schemas.openxmlformats.org/drawingml/2006/table">
            <a:tbl>
              <a:tblPr firstRow="1" bandRow="1">
                <a:tableStyleId>{5C22544A-7EE6-4342-B048-85BDC9FD1C3A}</a:tableStyleId>
              </a:tblPr>
              <a:tblGrid>
                <a:gridCol w="828040">
                  <a:extLst>
                    <a:ext uri="{9D8B030D-6E8A-4147-A177-3AD203B41FA5}">
                      <a16:colId xmlns:a16="http://schemas.microsoft.com/office/drawing/2014/main" val="20000"/>
                    </a:ext>
                  </a:extLst>
                </a:gridCol>
                <a:gridCol w="828040">
                  <a:extLst>
                    <a:ext uri="{9D8B030D-6E8A-4147-A177-3AD203B41FA5}">
                      <a16:colId xmlns:a16="http://schemas.microsoft.com/office/drawing/2014/main" val="20001"/>
                    </a:ext>
                  </a:extLst>
                </a:gridCol>
                <a:gridCol w="828040">
                  <a:extLst>
                    <a:ext uri="{9D8B030D-6E8A-4147-A177-3AD203B41FA5}">
                      <a16:colId xmlns:a16="http://schemas.microsoft.com/office/drawing/2014/main" val="20002"/>
                    </a:ext>
                  </a:extLst>
                </a:gridCol>
                <a:gridCol w="828040">
                  <a:extLst>
                    <a:ext uri="{9D8B030D-6E8A-4147-A177-3AD203B41FA5}">
                      <a16:colId xmlns:a16="http://schemas.microsoft.com/office/drawing/2014/main" val="20003"/>
                    </a:ext>
                  </a:extLst>
                </a:gridCol>
                <a:gridCol w="828040">
                  <a:extLst>
                    <a:ext uri="{9D8B030D-6E8A-4147-A177-3AD203B41FA5}">
                      <a16:colId xmlns:a16="http://schemas.microsoft.com/office/drawing/2014/main" val="20004"/>
                    </a:ext>
                  </a:extLst>
                </a:gridCol>
                <a:gridCol w="828040">
                  <a:extLst>
                    <a:ext uri="{9D8B030D-6E8A-4147-A177-3AD203B41FA5}">
                      <a16:colId xmlns:a16="http://schemas.microsoft.com/office/drawing/2014/main" val="20005"/>
                    </a:ext>
                  </a:extLst>
                </a:gridCol>
                <a:gridCol w="828040">
                  <a:extLst>
                    <a:ext uri="{9D8B030D-6E8A-4147-A177-3AD203B41FA5}">
                      <a16:colId xmlns:a16="http://schemas.microsoft.com/office/drawing/2014/main" val="20006"/>
                    </a:ext>
                  </a:extLst>
                </a:gridCol>
                <a:gridCol w="828040">
                  <a:extLst>
                    <a:ext uri="{9D8B030D-6E8A-4147-A177-3AD203B41FA5}">
                      <a16:colId xmlns:a16="http://schemas.microsoft.com/office/drawing/2014/main" val="20007"/>
                    </a:ext>
                  </a:extLst>
                </a:gridCol>
                <a:gridCol w="828040">
                  <a:extLst>
                    <a:ext uri="{9D8B030D-6E8A-4147-A177-3AD203B41FA5}">
                      <a16:colId xmlns:a16="http://schemas.microsoft.com/office/drawing/2014/main" val="20008"/>
                    </a:ext>
                  </a:extLst>
                </a:gridCol>
                <a:gridCol w="828040">
                  <a:extLst>
                    <a:ext uri="{9D8B030D-6E8A-4147-A177-3AD203B41FA5}">
                      <a16:colId xmlns:a16="http://schemas.microsoft.com/office/drawing/2014/main" val="20009"/>
                    </a:ext>
                  </a:extLst>
                </a:gridCol>
              </a:tblGrid>
              <a:tr h="370682">
                <a:tc>
                  <a:txBody>
                    <a:bodyPr/>
                    <a:lstStyle/>
                    <a:p>
                      <a:r>
                        <a:rPr lang="en-GB" sz="1800" dirty="0"/>
                        <a:t>1</a:t>
                      </a:r>
                    </a:p>
                  </a:txBody>
                  <a:tcPr marL="91434" marR="91434" marT="45700" marB="45700"/>
                </a:tc>
                <a:tc>
                  <a:txBody>
                    <a:bodyPr/>
                    <a:lstStyle/>
                    <a:p>
                      <a:r>
                        <a:rPr lang="en-GB" sz="1800" dirty="0"/>
                        <a:t>2</a:t>
                      </a:r>
                    </a:p>
                  </a:txBody>
                  <a:tcPr marL="91434" marR="91434" marT="45700" marB="45700"/>
                </a:tc>
                <a:tc>
                  <a:txBody>
                    <a:bodyPr/>
                    <a:lstStyle/>
                    <a:p>
                      <a:r>
                        <a:rPr lang="en-GB" sz="1800" dirty="0"/>
                        <a:t>3</a:t>
                      </a:r>
                    </a:p>
                  </a:txBody>
                  <a:tcPr marL="91434" marR="91434" marT="45700" marB="45700"/>
                </a:tc>
                <a:tc>
                  <a:txBody>
                    <a:bodyPr/>
                    <a:lstStyle/>
                    <a:p>
                      <a:r>
                        <a:rPr lang="en-GB" sz="1800" dirty="0"/>
                        <a:t>4</a:t>
                      </a:r>
                    </a:p>
                  </a:txBody>
                  <a:tcPr marL="91434" marR="91434" marT="45700" marB="45700"/>
                </a:tc>
                <a:tc>
                  <a:txBody>
                    <a:bodyPr/>
                    <a:lstStyle/>
                    <a:p>
                      <a:r>
                        <a:rPr lang="en-GB" sz="1800" dirty="0"/>
                        <a:t>5</a:t>
                      </a:r>
                    </a:p>
                  </a:txBody>
                  <a:tcPr marL="91434" marR="91434" marT="45700" marB="45700"/>
                </a:tc>
                <a:tc>
                  <a:txBody>
                    <a:bodyPr/>
                    <a:lstStyle/>
                    <a:p>
                      <a:r>
                        <a:rPr lang="en-GB" sz="1800" dirty="0"/>
                        <a:t>6</a:t>
                      </a:r>
                    </a:p>
                  </a:txBody>
                  <a:tcPr marL="91434" marR="91434" marT="45700" marB="45700"/>
                </a:tc>
                <a:tc>
                  <a:txBody>
                    <a:bodyPr/>
                    <a:lstStyle/>
                    <a:p>
                      <a:r>
                        <a:rPr lang="en-GB" sz="1800" dirty="0"/>
                        <a:t>7</a:t>
                      </a:r>
                    </a:p>
                  </a:txBody>
                  <a:tcPr marL="91434" marR="91434" marT="45700" marB="45700"/>
                </a:tc>
                <a:tc>
                  <a:txBody>
                    <a:bodyPr/>
                    <a:lstStyle/>
                    <a:p>
                      <a:r>
                        <a:rPr lang="en-GB" sz="1800" dirty="0"/>
                        <a:t>8</a:t>
                      </a:r>
                    </a:p>
                  </a:txBody>
                  <a:tcPr marL="91434" marR="91434" marT="45700" marB="45700"/>
                </a:tc>
                <a:tc>
                  <a:txBody>
                    <a:bodyPr/>
                    <a:lstStyle/>
                    <a:p>
                      <a:r>
                        <a:rPr lang="en-GB" sz="1800" dirty="0"/>
                        <a:t>9</a:t>
                      </a:r>
                    </a:p>
                  </a:txBody>
                  <a:tcPr marL="91434" marR="91434" marT="45700" marB="45700"/>
                </a:tc>
                <a:tc>
                  <a:txBody>
                    <a:bodyPr/>
                    <a:lstStyle/>
                    <a:p>
                      <a:r>
                        <a:rPr lang="en-GB" sz="1800" dirty="0"/>
                        <a:t>10</a:t>
                      </a:r>
                    </a:p>
                  </a:txBody>
                  <a:tcPr marL="91434" marR="91434" marT="45700" marB="45700"/>
                </a:tc>
                <a:extLst>
                  <a:ext uri="{0D108BD9-81ED-4DB2-BD59-A6C34878D82A}">
                    <a16:rowId xmlns:a16="http://schemas.microsoft.com/office/drawing/2014/main" val="10000"/>
                  </a:ext>
                </a:extLst>
              </a:tr>
              <a:tr h="370682">
                <a:tc>
                  <a:txBody>
                    <a:bodyPr/>
                    <a:lstStyle/>
                    <a:p>
                      <a:endParaRPr lang="en-GB" sz="1800"/>
                    </a:p>
                  </a:txBody>
                  <a:tcPr marL="91434" marR="91434" marT="45700" marB="45700"/>
                </a:tc>
                <a:tc>
                  <a:txBody>
                    <a:bodyPr/>
                    <a:lstStyle/>
                    <a:p>
                      <a:endParaRPr lang="en-GB" sz="1800"/>
                    </a:p>
                  </a:txBody>
                  <a:tcPr marL="91434" marR="91434" marT="45700" marB="45700"/>
                </a:tc>
                <a:tc>
                  <a:txBody>
                    <a:bodyPr/>
                    <a:lstStyle/>
                    <a:p>
                      <a:endParaRPr lang="en-GB" sz="1800"/>
                    </a:p>
                  </a:txBody>
                  <a:tcPr marL="91434" marR="91434" marT="45700" marB="45700"/>
                </a:tc>
                <a:tc>
                  <a:txBody>
                    <a:bodyPr/>
                    <a:lstStyle/>
                    <a:p>
                      <a:endParaRPr lang="en-GB" sz="1800"/>
                    </a:p>
                  </a:txBody>
                  <a:tcPr marL="91434" marR="91434" marT="45700" marB="45700"/>
                </a:tc>
                <a:tc>
                  <a:txBody>
                    <a:bodyPr/>
                    <a:lstStyle/>
                    <a:p>
                      <a:endParaRPr lang="en-GB" sz="1800"/>
                    </a:p>
                  </a:txBody>
                  <a:tcPr marL="91434" marR="91434" marT="45700" marB="45700"/>
                </a:tc>
                <a:tc>
                  <a:txBody>
                    <a:bodyPr/>
                    <a:lstStyle/>
                    <a:p>
                      <a:endParaRPr lang="en-GB" sz="1800"/>
                    </a:p>
                  </a:txBody>
                  <a:tcPr marL="91434" marR="91434" marT="45700" marB="45700"/>
                </a:tc>
                <a:tc>
                  <a:txBody>
                    <a:bodyPr/>
                    <a:lstStyle/>
                    <a:p>
                      <a:endParaRPr lang="en-GB" sz="1800"/>
                    </a:p>
                  </a:txBody>
                  <a:tcPr marL="91434" marR="91434" marT="45700" marB="45700"/>
                </a:tc>
                <a:tc>
                  <a:txBody>
                    <a:bodyPr/>
                    <a:lstStyle/>
                    <a:p>
                      <a:endParaRPr lang="en-GB" sz="1800"/>
                    </a:p>
                  </a:txBody>
                  <a:tcPr marL="91434" marR="91434" marT="45700" marB="45700"/>
                </a:tc>
                <a:tc>
                  <a:txBody>
                    <a:bodyPr/>
                    <a:lstStyle/>
                    <a:p>
                      <a:endParaRPr lang="en-GB" sz="1800"/>
                    </a:p>
                  </a:txBody>
                  <a:tcPr marL="91434" marR="91434" marT="45700" marB="45700"/>
                </a:tc>
                <a:tc>
                  <a:txBody>
                    <a:bodyPr/>
                    <a:lstStyle/>
                    <a:p>
                      <a:endParaRPr lang="en-GB" sz="1800" dirty="0"/>
                    </a:p>
                  </a:txBody>
                  <a:tcPr marL="91434" marR="91434" marT="45700" marB="45700"/>
                </a:tc>
                <a:extLst>
                  <a:ext uri="{0D108BD9-81ED-4DB2-BD59-A6C34878D82A}">
                    <a16:rowId xmlns:a16="http://schemas.microsoft.com/office/drawing/2014/main" val="10001"/>
                  </a:ext>
                </a:extLst>
              </a:tr>
            </a:tbl>
          </a:graphicData>
        </a:graphic>
      </p:graphicFrame>
      <p:sp>
        <p:nvSpPr>
          <p:cNvPr id="4" name="TextBox 3"/>
          <p:cNvSpPr txBox="1"/>
          <p:nvPr/>
        </p:nvSpPr>
        <p:spPr>
          <a:xfrm>
            <a:off x="1239881" y="4175148"/>
            <a:ext cx="6885946" cy="1908215"/>
          </a:xfrm>
          <a:prstGeom prst="rect">
            <a:avLst/>
          </a:prstGeom>
          <a:noFill/>
        </p:spPr>
        <p:txBody>
          <a:bodyPr wrap="square" rtlCol="0">
            <a:spAutoFit/>
          </a:bodyPr>
          <a:lstStyle/>
          <a:p>
            <a:pPr algn="ctr"/>
            <a:r>
              <a:rPr lang="en-US" sz="3200" b="1" dirty="0"/>
              <a:t>What makes a continent a continent?</a:t>
            </a:r>
          </a:p>
          <a:p>
            <a:pPr algn="ctr"/>
            <a:r>
              <a:rPr lang="en-US" dirty="0">
                <a:hlinkClick r:id="rId2"/>
              </a:rPr>
              <a:t>https://www.youtube.com/watch?v=3uBcq1x7P34</a:t>
            </a:r>
            <a:endParaRPr lang="en-US" dirty="0"/>
          </a:p>
          <a:p>
            <a:pPr algn="ctr"/>
            <a:endParaRPr lang="en-US" dirty="0"/>
          </a:p>
          <a:p>
            <a:pPr algn="ctr"/>
            <a:endParaRPr lang="en-US" dirty="0"/>
          </a:p>
        </p:txBody>
      </p:sp>
    </p:spTree>
    <p:extLst>
      <p:ext uri="{BB962C8B-B14F-4D97-AF65-F5344CB8AC3E}">
        <p14:creationId xmlns:p14="http://schemas.microsoft.com/office/powerpoint/2010/main" val="2682965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3827" y="1930400"/>
            <a:ext cx="3313043" cy="4636632"/>
          </a:xfrm>
        </p:spPr>
        <p:txBody>
          <a:bodyPr/>
          <a:lstStyle/>
          <a:p>
            <a:r>
              <a:rPr lang="en-GB" dirty="0"/>
              <a:t>Weather maps (synoptic charts) show weather conditions over particular areas of the earth’s surface at a particular time.</a:t>
            </a:r>
          </a:p>
          <a:p>
            <a:r>
              <a:rPr lang="en-GB" dirty="0"/>
              <a:t>You also see the location and direction of warm and cold fronts. From this information, forecasts about the weather can be made several days ahead.</a:t>
            </a:r>
          </a:p>
        </p:txBody>
      </p:sp>
      <p:sp>
        <p:nvSpPr>
          <p:cNvPr id="3" name="Title 2"/>
          <p:cNvSpPr>
            <a:spLocks noGrp="1"/>
          </p:cNvSpPr>
          <p:nvPr>
            <p:ph type="title"/>
          </p:nvPr>
        </p:nvSpPr>
        <p:spPr/>
        <p:txBody>
          <a:bodyPr/>
          <a:lstStyle/>
          <a:p>
            <a:r>
              <a:rPr lang="en-US" dirty="0"/>
              <a:t>Weather maps</a:t>
            </a:r>
          </a:p>
        </p:txBody>
      </p:sp>
      <p:pic>
        <p:nvPicPr>
          <p:cNvPr id="3074" name="Picture 2" descr="What are Synoptic Charts? - SisterShip Training">
            <a:extLst>
              <a:ext uri="{FF2B5EF4-FFF2-40B4-BE49-F238E27FC236}">
                <a16:creationId xmlns:a16="http://schemas.microsoft.com/office/drawing/2014/main" id="{7A592E92-73E7-374B-B1FD-8CA191114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173" y="901105"/>
            <a:ext cx="7406493" cy="503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663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6273" y="1501913"/>
            <a:ext cx="3245309" cy="5356087"/>
          </a:xfrm>
        </p:spPr>
        <p:txBody>
          <a:bodyPr>
            <a:normAutofit/>
          </a:bodyPr>
          <a:lstStyle/>
          <a:p>
            <a:r>
              <a:rPr lang="en-GB" dirty="0"/>
              <a:t>Street maps show parts of a city or town. Streets are named and important features are shown. These features include schools, police stations, religious buildings, shopping centres, parks and major landmarks. </a:t>
            </a:r>
          </a:p>
          <a:p>
            <a:r>
              <a:rPr lang="en-GB" dirty="0"/>
              <a:t>The larger the scale of the map, the greater the variety of information that can be shown. Grid lines are drawn over street maps so that the location of features can be easily recorded and found. </a:t>
            </a:r>
          </a:p>
          <a:p>
            <a:endParaRPr lang="en-GB" dirty="0"/>
          </a:p>
        </p:txBody>
      </p:sp>
      <p:sp>
        <p:nvSpPr>
          <p:cNvPr id="3" name="Title 2"/>
          <p:cNvSpPr>
            <a:spLocks noGrp="1"/>
          </p:cNvSpPr>
          <p:nvPr>
            <p:ph type="title"/>
          </p:nvPr>
        </p:nvSpPr>
        <p:spPr/>
        <p:txBody>
          <a:bodyPr/>
          <a:lstStyle/>
          <a:p>
            <a:r>
              <a:rPr lang="en-US" dirty="0"/>
              <a:t>Street maps</a:t>
            </a:r>
          </a:p>
        </p:txBody>
      </p:sp>
      <p:pic>
        <p:nvPicPr>
          <p:cNvPr id="4" name="Picture 3">
            <a:extLst>
              <a:ext uri="{FF2B5EF4-FFF2-40B4-BE49-F238E27FC236}">
                <a16:creationId xmlns:a16="http://schemas.microsoft.com/office/drawing/2014/main" id="{B6297445-E649-DE46-AE8C-46634A2A4477}"/>
              </a:ext>
            </a:extLst>
          </p:cNvPr>
          <p:cNvPicPr>
            <a:picLocks noChangeAspect="1"/>
          </p:cNvPicPr>
          <p:nvPr/>
        </p:nvPicPr>
        <p:blipFill>
          <a:blip r:embed="rId2"/>
          <a:stretch>
            <a:fillRect/>
          </a:stretch>
        </p:blipFill>
        <p:spPr>
          <a:xfrm>
            <a:off x="3957012" y="1615294"/>
            <a:ext cx="5955574" cy="4083141"/>
          </a:xfrm>
          <a:prstGeom prst="rect">
            <a:avLst/>
          </a:prstGeom>
        </p:spPr>
      </p:pic>
    </p:spTree>
    <p:extLst>
      <p:ext uri="{BB962C8B-B14F-4D97-AF65-F5344CB8AC3E}">
        <p14:creationId xmlns:p14="http://schemas.microsoft.com/office/powerpoint/2010/main" val="382427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This clip introduces latitude and longitude </a:t>
            </a:r>
            <a:endParaRPr lang="en-GB" dirty="0"/>
          </a:p>
          <a:p>
            <a:pPr marL="0" indent="0">
              <a:buNone/>
            </a:pPr>
            <a:r>
              <a:rPr lang="en-GB" dirty="0">
                <a:hlinkClick r:id="rId2"/>
              </a:rPr>
              <a:t>https://www.youtube.com/watch?v=swKBi6hHHMA</a:t>
            </a:r>
            <a:endParaRPr lang="en-GB" dirty="0"/>
          </a:p>
          <a:p>
            <a:endParaRPr lang="en-GB" dirty="0"/>
          </a:p>
          <a:p>
            <a:pPr marL="0" indent="0">
              <a:buNone/>
            </a:pPr>
            <a:r>
              <a:rPr lang="en-US" dirty="0"/>
              <a:t>Latitude  - East to West</a:t>
            </a:r>
          </a:p>
          <a:p>
            <a:pPr marL="0" indent="0">
              <a:buNone/>
            </a:pPr>
            <a:r>
              <a:rPr lang="en-US" dirty="0"/>
              <a:t>Longitude </a:t>
            </a:r>
            <a:r>
              <a:rPr lang="mr-IN" dirty="0"/>
              <a:t>–</a:t>
            </a:r>
            <a:r>
              <a:rPr lang="en-US" dirty="0"/>
              <a:t> North to South</a:t>
            </a:r>
          </a:p>
          <a:p>
            <a:endParaRPr lang="en-US" dirty="0"/>
          </a:p>
          <a:p>
            <a:endParaRPr lang="en-GB" dirty="0"/>
          </a:p>
          <a:p>
            <a:endParaRPr lang="en-GB" dirty="0"/>
          </a:p>
        </p:txBody>
      </p:sp>
      <p:sp>
        <p:nvSpPr>
          <p:cNvPr id="3" name="Title 2"/>
          <p:cNvSpPr>
            <a:spLocks noGrp="1"/>
          </p:cNvSpPr>
          <p:nvPr>
            <p:ph type="title"/>
          </p:nvPr>
        </p:nvSpPr>
        <p:spPr/>
        <p:txBody>
          <a:bodyPr/>
          <a:lstStyle/>
          <a:p>
            <a:r>
              <a:rPr lang="en-US" dirty="0"/>
              <a:t>Longitude and Latitude </a:t>
            </a:r>
          </a:p>
        </p:txBody>
      </p:sp>
    </p:spTree>
    <p:extLst>
      <p:ext uri="{BB962C8B-B14F-4D97-AF65-F5344CB8AC3E}">
        <p14:creationId xmlns:p14="http://schemas.microsoft.com/office/powerpoint/2010/main" val="2155097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r>
              <a:rPr lang="en-GB">
                <a:latin typeface="Calibri" charset="0"/>
              </a:rPr>
              <a:t>Let’s see what we remember</a:t>
            </a:r>
          </a:p>
        </p:txBody>
      </p:sp>
      <p:pic>
        <p:nvPicPr>
          <p:cNvPr id="16386" name="Picture 2" descr="http://vectorya.com/gallery/data/media/8/A_large_blank_world_map_with_oceans_marked_in_blu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481" y="1468393"/>
            <a:ext cx="8729028" cy="4329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34721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pPr eaLnBrk="1" hangingPunct="1"/>
            <a:r>
              <a:rPr lang="en-GB" dirty="0">
                <a:latin typeface="Calibri" charset="0"/>
              </a:rPr>
              <a:t>7 Continents</a:t>
            </a:r>
            <a:endParaRPr lang="en-US" dirty="0">
              <a:latin typeface="Calibri" charset="0"/>
            </a:endParaRPr>
          </a:p>
        </p:txBody>
      </p:sp>
      <p:pic>
        <p:nvPicPr>
          <p:cNvPr id="1026" name="Picture 2" descr="7 continents of the world">
            <a:extLst>
              <a:ext uri="{FF2B5EF4-FFF2-40B4-BE49-F238E27FC236}">
                <a16:creationId xmlns:a16="http://schemas.microsoft.com/office/drawing/2014/main" id="{B92B6A26-0126-4B4D-8EB5-F25BE1C73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865" y="1270000"/>
            <a:ext cx="8720137" cy="5197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458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77334" y="1651552"/>
            <a:ext cx="9144000" cy="4596848"/>
          </a:xfrm>
          <a:prstGeom prst="rect">
            <a:avLst/>
          </a:prstGeom>
        </p:spPr>
      </p:pic>
      <p:sp>
        <p:nvSpPr>
          <p:cNvPr id="4" name="Title 3">
            <a:extLst>
              <a:ext uri="{FF2B5EF4-FFF2-40B4-BE49-F238E27FC236}">
                <a16:creationId xmlns:a16="http://schemas.microsoft.com/office/drawing/2014/main" id="{EF11F5F0-1B2B-2B4E-90B1-D1F8D71ABDD9}"/>
              </a:ext>
            </a:extLst>
          </p:cNvPr>
          <p:cNvSpPr>
            <a:spLocks noGrp="1"/>
          </p:cNvSpPr>
          <p:nvPr>
            <p:ph type="title"/>
          </p:nvPr>
        </p:nvSpPr>
        <p:spPr/>
        <p:txBody>
          <a:bodyPr/>
          <a:lstStyle/>
          <a:p>
            <a:r>
              <a:rPr lang="en-US" dirty="0"/>
              <a:t>Are there more oceans than continents?</a:t>
            </a:r>
          </a:p>
        </p:txBody>
      </p:sp>
    </p:spTree>
    <p:extLst>
      <p:ext uri="{BB962C8B-B14F-4D97-AF65-F5344CB8AC3E}">
        <p14:creationId xmlns:p14="http://schemas.microsoft.com/office/powerpoint/2010/main" val="3725353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Features of a Map </a:t>
            </a:r>
          </a:p>
        </p:txBody>
      </p:sp>
      <p:sp>
        <p:nvSpPr>
          <p:cNvPr id="5" name="TextBox 4"/>
          <p:cNvSpPr txBox="1"/>
          <p:nvPr/>
        </p:nvSpPr>
        <p:spPr>
          <a:xfrm>
            <a:off x="1534167" y="2038378"/>
            <a:ext cx="6602506" cy="2000548"/>
          </a:xfrm>
          <a:prstGeom prst="rect">
            <a:avLst/>
          </a:prstGeom>
          <a:noFill/>
        </p:spPr>
        <p:txBody>
          <a:bodyPr wrap="square" rtlCol="0">
            <a:spAutoFit/>
          </a:bodyPr>
          <a:lstStyle/>
          <a:p>
            <a:r>
              <a:rPr lang="en-US" sz="8800" dirty="0"/>
              <a:t>BOLTSS</a:t>
            </a:r>
          </a:p>
          <a:p>
            <a:r>
              <a:rPr lang="en-US" dirty="0">
                <a:hlinkClick r:id="rId3"/>
              </a:rPr>
              <a:t>https://www.youtube.com/watch?v=cZUtOZqpBBI</a:t>
            </a:r>
            <a:endParaRPr lang="en-US" dirty="0"/>
          </a:p>
          <a:p>
            <a:r>
              <a:rPr lang="en-US" dirty="0"/>
              <a:t> </a:t>
            </a:r>
          </a:p>
        </p:txBody>
      </p:sp>
    </p:spTree>
    <p:extLst>
      <p:ext uri="{BB962C8B-B14F-4D97-AF65-F5344CB8AC3E}">
        <p14:creationId xmlns:p14="http://schemas.microsoft.com/office/powerpoint/2010/main" val="3247916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B</a:t>
            </a:r>
            <a:r>
              <a:rPr lang="en-AU" dirty="0">
                <a:solidFill>
                  <a:srgbClr val="7030A0"/>
                </a:solidFill>
              </a:rPr>
              <a:t>ORDER</a:t>
            </a:r>
          </a:p>
        </p:txBody>
      </p:sp>
      <p:sp>
        <p:nvSpPr>
          <p:cNvPr id="5" name="Content Placeholder 4"/>
          <p:cNvSpPr>
            <a:spLocks noGrp="1"/>
          </p:cNvSpPr>
          <p:nvPr>
            <p:ph sz="quarter" idx="13"/>
          </p:nvPr>
        </p:nvSpPr>
        <p:spPr>
          <a:xfrm>
            <a:off x="6691852" y="2399416"/>
            <a:ext cx="2919985" cy="2315459"/>
          </a:xfrm>
        </p:spPr>
        <p:txBody>
          <a:bodyPr/>
          <a:lstStyle/>
          <a:p>
            <a:r>
              <a:rPr lang="en-AU" dirty="0">
                <a:solidFill>
                  <a:srgbClr val="7030A0"/>
                </a:solidFill>
              </a:rPr>
              <a:t>This is the outline or the box that encloses the whole map. </a:t>
            </a:r>
          </a:p>
          <a:p>
            <a:pPr marL="0" indent="0">
              <a:buNone/>
            </a:pPr>
            <a:endParaRPr lang="en-AU" dirty="0">
              <a:solidFill>
                <a:srgbClr val="7030A0"/>
              </a:solidFill>
            </a:endParaRPr>
          </a:p>
          <a:p>
            <a:r>
              <a:rPr lang="en-AU" dirty="0">
                <a:solidFill>
                  <a:srgbClr val="7030A0"/>
                </a:solidFill>
              </a:rPr>
              <a:t>Use a fine liner. </a:t>
            </a:r>
          </a:p>
          <a:p>
            <a:endParaRPr lang="en-AU" dirty="0"/>
          </a:p>
        </p:txBody>
      </p:sp>
      <p:pic>
        <p:nvPicPr>
          <p:cNvPr id="7" name="Picture 4"/>
          <p:cNvPicPr>
            <a:picLocks noChangeAspect="1" noChangeArrowheads="1"/>
          </p:cNvPicPr>
          <p:nvPr/>
        </p:nvPicPr>
        <p:blipFill>
          <a:blip r:embed="rId2" cstate="print"/>
          <a:srcRect/>
          <a:stretch>
            <a:fillRect/>
          </a:stretch>
        </p:blipFill>
        <p:spPr bwMode="auto">
          <a:xfrm>
            <a:off x="696918" y="1270000"/>
            <a:ext cx="5975350" cy="5256030"/>
          </a:xfrm>
          <a:prstGeom prst="rect">
            <a:avLst/>
          </a:prstGeom>
          <a:noFill/>
          <a:ln w="9525">
            <a:noFill/>
            <a:miter lim="800000"/>
            <a:headEnd/>
            <a:tailEnd/>
          </a:ln>
        </p:spPr>
      </p:pic>
    </p:spTree>
    <p:extLst>
      <p:ext uri="{BB962C8B-B14F-4D97-AF65-F5344CB8AC3E}">
        <p14:creationId xmlns:p14="http://schemas.microsoft.com/office/powerpoint/2010/main" val="2047014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O</a:t>
            </a:r>
            <a:r>
              <a:rPr lang="en-AU" dirty="0">
                <a:solidFill>
                  <a:srgbClr val="7030A0"/>
                </a:solidFill>
              </a:rPr>
              <a:t>RIENTATION</a:t>
            </a:r>
            <a:r>
              <a:rPr lang="en-AU" dirty="0"/>
              <a:t> </a:t>
            </a:r>
          </a:p>
        </p:txBody>
      </p:sp>
      <p:sp>
        <p:nvSpPr>
          <p:cNvPr id="4" name="Content Placeholder 3"/>
          <p:cNvSpPr>
            <a:spLocks noGrp="1"/>
          </p:cNvSpPr>
          <p:nvPr>
            <p:ph sz="quarter" idx="13"/>
          </p:nvPr>
        </p:nvSpPr>
        <p:spPr>
          <a:xfrm>
            <a:off x="6813596" y="1727464"/>
            <a:ext cx="2798065" cy="1510920"/>
          </a:xfrm>
        </p:spPr>
        <p:txBody>
          <a:bodyPr/>
          <a:lstStyle/>
          <a:p>
            <a:r>
              <a:rPr lang="en-AU" dirty="0">
                <a:solidFill>
                  <a:srgbClr val="7030A0"/>
                </a:solidFill>
              </a:rPr>
              <a:t>Usually a North arrow facing up, showing the direction.</a:t>
            </a:r>
          </a:p>
          <a:p>
            <a:endParaRPr lang="en-AU" dirty="0"/>
          </a:p>
        </p:txBody>
      </p:sp>
      <p:pic>
        <p:nvPicPr>
          <p:cNvPr id="6" name="Picture 4"/>
          <p:cNvPicPr>
            <a:picLocks noChangeAspect="1" noChangeArrowheads="1"/>
          </p:cNvPicPr>
          <p:nvPr/>
        </p:nvPicPr>
        <p:blipFill>
          <a:blip r:embed="rId2" cstate="print"/>
          <a:srcRect/>
          <a:stretch>
            <a:fillRect/>
          </a:stretch>
        </p:blipFill>
        <p:spPr bwMode="auto">
          <a:xfrm>
            <a:off x="623624" y="1270000"/>
            <a:ext cx="5975350" cy="5343525"/>
          </a:xfrm>
          <a:prstGeom prst="rect">
            <a:avLst/>
          </a:prstGeom>
          <a:noFill/>
          <a:ln w="9525">
            <a:noFill/>
            <a:miter lim="800000"/>
            <a:headEnd/>
            <a:tailEnd/>
          </a:ln>
        </p:spPr>
      </p:pic>
      <p:sp>
        <p:nvSpPr>
          <p:cNvPr id="2" name="Left Arrow 1">
            <a:extLst>
              <a:ext uri="{FF2B5EF4-FFF2-40B4-BE49-F238E27FC236}">
                <a16:creationId xmlns:a16="http://schemas.microsoft.com/office/drawing/2014/main" id="{BA877F43-312F-AC4B-8043-E4427C141850}"/>
              </a:ext>
            </a:extLst>
          </p:cNvPr>
          <p:cNvSpPr/>
          <p:nvPr/>
        </p:nvSpPr>
        <p:spPr>
          <a:xfrm flipV="1">
            <a:off x="6149600" y="1909337"/>
            <a:ext cx="556685" cy="1537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3153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L</a:t>
            </a:r>
            <a:r>
              <a:rPr lang="en-AU" dirty="0">
                <a:solidFill>
                  <a:srgbClr val="7030A0"/>
                </a:solidFill>
              </a:rPr>
              <a:t>EGEND</a:t>
            </a:r>
          </a:p>
        </p:txBody>
      </p:sp>
      <p:sp>
        <p:nvSpPr>
          <p:cNvPr id="4" name="Content Placeholder 3"/>
          <p:cNvSpPr>
            <a:spLocks noGrp="1"/>
          </p:cNvSpPr>
          <p:nvPr>
            <p:ph sz="quarter" idx="13"/>
          </p:nvPr>
        </p:nvSpPr>
        <p:spPr>
          <a:xfrm>
            <a:off x="6668139" y="1816868"/>
            <a:ext cx="2605863" cy="3447288"/>
          </a:xfrm>
        </p:spPr>
        <p:txBody>
          <a:bodyPr>
            <a:normAutofit/>
          </a:bodyPr>
          <a:lstStyle/>
          <a:p>
            <a:r>
              <a:rPr lang="en-AU" dirty="0">
                <a:solidFill>
                  <a:srgbClr val="7030A0"/>
                </a:solidFill>
              </a:rPr>
              <a:t> List that explains what each colour, symbol and pattern on the map stands for. </a:t>
            </a:r>
          </a:p>
          <a:p>
            <a:pPr marL="0" indent="0">
              <a:buNone/>
            </a:pPr>
            <a:endParaRPr lang="en-AU" dirty="0">
              <a:solidFill>
                <a:srgbClr val="7030A0"/>
              </a:solidFill>
            </a:endParaRPr>
          </a:p>
          <a:p>
            <a:r>
              <a:rPr lang="en-AU" dirty="0">
                <a:solidFill>
                  <a:srgbClr val="7030A0"/>
                </a:solidFill>
              </a:rPr>
              <a:t>Always use a ruler. </a:t>
            </a:r>
          </a:p>
          <a:p>
            <a:endParaRPr lang="en-AU" dirty="0"/>
          </a:p>
        </p:txBody>
      </p:sp>
      <p:pic>
        <p:nvPicPr>
          <p:cNvPr id="6" name="Picture 5"/>
          <p:cNvPicPr>
            <a:picLocks noChangeAspect="1"/>
          </p:cNvPicPr>
          <p:nvPr/>
        </p:nvPicPr>
        <p:blipFill>
          <a:blip r:embed="rId2"/>
          <a:stretch>
            <a:fillRect/>
          </a:stretch>
        </p:blipFill>
        <p:spPr>
          <a:xfrm>
            <a:off x="496039" y="1270000"/>
            <a:ext cx="5974598" cy="5346655"/>
          </a:xfrm>
          <a:prstGeom prst="rect">
            <a:avLst/>
          </a:prstGeom>
        </p:spPr>
      </p:pic>
      <p:sp>
        <p:nvSpPr>
          <p:cNvPr id="7" name="Left Arrow 6">
            <a:extLst>
              <a:ext uri="{FF2B5EF4-FFF2-40B4-BE49-F238E27FC236}">
                <a16:creationId xmlns:a16="http://schemas.microsoft.com/office/drawing/2014/main" id="{6F0C5CF4-5B6D-2B40-AAE1-0470ACB55B60}"/>
              </a:ext>
            </a:extLst>
          </p:cNvPr>
          <p:cNvSpPr/>
          <p:nvPr/>
        </p:nvSpPr>
        <p:spPr>
          <a:xfrm flipV="1">
            <a:off x="6096000" y="5588000"/>
            <a:ext cx="556685" cy="1537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221393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639</Words>
  <Application>Microsoft Macintosh PowerPoint</Application>
  <PresentationFormat>Widescreen</PresentationFormat>
  <Paragraphs>86</Paragraphs>
  <Slides>22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Constantia</vt:lpstr>
      <vt:lpstr>Trebuchet MS</vt:lpstr>
      <vt:lpstr>Wingdings 2</vt:lpstr>
      <vt:lpstr>Wingdings 3</vt:lpstr>
      <vt:lpstr>Facet</vt:lpstr>
      <vt:lpstr>Geography  Mapping Skills</vt:lpstr>
      <vt:lpstr>How many continents are there?  Let’s vote!</vt:lpstr>
      <vt:lpstr>Let’s see what we remember</vt:lpstr>
      <vt:lpstr>7 Continents</vt:lpstr>
      <vt:lpstr>Are there more oceans than continents?</vt:lpstr>
      <vt:lpstr>Features of a Map </vt:lpstr>
      <vt:lpstr>BORDER</vt:lpstr>
      <vt:lpstr>ORIENTATION </vt:lpstr>
      <vt:lpstr>LEGEND</vt:lpstr>
      <vt:lpstr>TITLE</vt:lpstr>
      <vt:lpstr>SCALE</vt:lpstr>
      <vt:lpstr>SOURCE </vt:lpstr>
      <vt:lpstr>What BOLTSS are missing on this map?</vt:lpstr>
      <vt:lpstr>Your Task: Create your own map of the world</vt:lpstr>
      <vt:lpstr>Your Task: Create your own map of the world</vt:lpstr>
      <vt:lpstr>Types of Maps </vt:lpstr>
      <vt:lpstr>Types of Maps</vt:lpstr>
      <vt:lpstr>Topographic maps</vt:lpstr>
      <vt:lpstr>Thematic maps</vt:lpstr>
      <vt:lpstr>Weather maps</vt:lpstr>
      <vt:lpstr>Street maps</vt:lpstr>
      <vt:lpstr>Longitude and Latitude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  Mapping Skills</dc:title>
  <dc:creator>VanderZalm, Marlo</dc:creator>
  <cp:lastModifiedBy>VanderZalm, Marlo</cp:lastModifiedBy>
  <cp:revision>1</cp:revision>
  <dcterms:created xsi:type="dcterms:W3CDTF">2020-09-28T00:30:04Z</dcterms:created>
  <dcterms:modified xsi:type="dcterms:W3CDTF">2020-09-28T00:37:22Z</dcterms:modified>
</cp:coreProperties>
</file>