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9"/>
  </p:notesMasterIdLst>
  <p:handoutMasterIdLst>
    <p:handoutMasterId r:id="rId20"/>
  </p:handoutMasterIdLst>
  <p:sldIdLst>
    <p:sldId id="292" r:id="rId2"/>
    <p:sldId id="256" r:id="rId3"/>
    <p:sldId id="305" r:id="rId4"/>
    <p:sldId id="293" r:id="rId5"/>
    <p:sldId id="294" r:id="rId6"/>
    <p:sldId id="295" r:id="rId7"/>
    <p:sldId id="298" r:id="rId8"/>
    <p:sldId id="297" r:id="rId9"/>
    <p:sldId id="296" r:id="rId10"/>
    <p:sldId id="299" r:id="rId11"/>
    <p:sldId id="301" r:id="rId12"/>
    <p:sldId id="303" r:id="rId13"/>
    <p:sldId id="304" r:id="rId14"/>
    <p:sldId id="306" r:id="rId15"/>
    <p:sldId id="307" r:id="rId16"/>
    <p:sldId id="309" r:id="rId17"/>
    <p:sldId id="310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90" autoAdjust="0"/>
    <p:restoredTop sz="95427" autoAdjust="0"/>
  </p:normalViewPr>
  <p:slideViewPr>
    <p:cSldViewPr snapToGrid="0" snapToObjects="1">
      <p:cViewPr varScale="1">
        <p:scale>
          <a:sx n="110" d="100"/>
          <a:sy n="110" d="100"/>
        </p:scale>
        <p:origin x="1752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961DE3-989E-9C4E-8079-BCB096EA953C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B9A9B-3E8C-3649-8E16-1A9D298B1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39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2F48-25EB-B94A-AF34-9326080CCAE7}" type="datetimeFigureOut">
              <a:rPr lang="en-US" smtClean="0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D24C1-7377-5C4E-B2CE-EC3159FF7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335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Parthenon on the Acropolis .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Parthenon was a symbol of Athenian wealth, political and cultural 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 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Greece in the middle of the fifth century. It was larger and more </a:t>
            </a:r>
            <a:r>
              <a:rPr lang="en-A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opulent</a:t>
            </a:r>
            <a:r>
              <a:rPr lang="en-A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than any temple that had been constructed on the Greek mainland before.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24C1-7377-5C4E-B2CE-EC3159FF71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 subheadings start on page 64 till 68. They include Common Features of Ancient Civilisations , Access to water, </a:t>
            </a:r>
            <a:r>
              <a:rPr lang="en-US" dirty="0" err="1"/>
              <a:t>Specialisation</a:t>
            </a:r>
            <a:r>
              <a:rPr lang="en-US" dirty="0"/>
              <a:t> in trades and professions , structure and Hierarchy, Writing , Trade and Warfare , Monumental architecture, Laws and Regulations.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24C1-7377-5C4E-B2CE-EC3159FF71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7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D24C1-7377-5C4E-B2CE-EC3159FF71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386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245AA-E68E-674D-A65F-C27D7C28FE5C}" type="datetime1">
              <a:rPr lang="en-AU" smtClean="0"/>
              <a:t>23/7/19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96BD5-08B6-3640-8CF8-96AA13204A37}" type="datetime1">
              <a:rPr lang="en-AU" smtClean="0"/>
              <a:t>23/7/19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CF42-4D3D-1141-B092-BF306753631A}" type="datetime1">
              <a:rPr lang="en-AU" smtClean="0"/>
              <a:t>23/7/19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9BE5E-0B58-E54E-9E42-0ABA45BD4DED}" type="datetime1">
              <a:rPr lang="en-AU" smtClean="0"/>
              <a:t>23/7/19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DF804-13A2-5444-8123-4D9FDAA8FD41}" type="datetime1">
              <a:rPr lang="en-AU" smtClean="0"/>
              <a:t>23/7/19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E0167-593A-EB4A-95C5-106A857E4D4E}" type="datetime1">
              <a:rPr lang="en-AU" smtClean="0"/>
              <a:t>23/7/19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5CCB3-B554-B744-BA29-06B97D58562B}" type="datetime1">
              <a:rPr lang="en-AU" smtClean="0"/>
              <a:t>23/7/19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7A90A-BD81-7048-B286-931352576846}" type="datetime1">
              <a:rPr lang="en-AU" smtClean="0"/>
              <a:t>23/7/19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92324-CCD2-714B-B27F-64ABA5709748}" type="datetime1">
              <a:rPr lang="en-AU" smtClean="0"/>
              <a:t>23/7/19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E5FCC-E757-D940-A23F-F165FA0552B2}" type="datetime1">
              <a:rPr lang="en-AU" smtClean="0"/>
              <a:t>23/7/19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0E72B-4817-F340-96F2-1294D062574E}" type="datetime1">
              <a:rPr lang="en-AU" smtClean="0"/>
              <a:t>23/7/19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6E745CB-D293-8047-9981-AB179563F15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043E276-BADA-6D43-8F40-B161AA237499}" type="datetime1">
              <a:rPr lang="en-AU" smtClean="0"/>
              <a:t>23/7/19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hyperlink" Target="https://www.youtube.com/watch?v=euZh8KLB5e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ed.ted.com/lessons/what-did-democracy-really-mean-in-athens-melissa-schwartzbe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d.ted.com/lessons/this-is-sparta-fierce-warriors-of-the-ancient-world-craig-zimm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5FVpL4ma8nQ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594350"/>
            <a:ext cx="6461760" cy="1066800"/>
          </a:xfrm>
        </p:spPr>
        <p:txBody>
          <a:bodyPr>
            <a:normAutofit/>
          </a:bodyPr>
          <a:lstStyle/>
          <a:p>
            <a:r>
              <a:rPr lang="en-US" sz="2400" dirty="0"/>
              <a:t>See, think, wonder</a:t>
            </a:r>
            <a:r>
              <a:rPr lang="mr-IN" sz="2400" dirty="0"/>
              <a:t>……</a:t>
            </a:r>
            <a:r>
              <a:rPr lang="en-AU" sz="2400" dirty="0"/>
              <a:t>..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500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10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Trade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7620000" cy="444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Trade was important to the Greeks as they did not have access to resources such as metals and timber.</a:t>
            </a:r>
          </a:p>
          <a:p>
            <a:r>
              <a:rPr lang="en-US" sz="2800" dirty="0"/>
              <a:t>Hot and dry weather meant it was not possible to grow a variety of foods.</a:t>
            </a:r>
          </a:p>
          <a:p>
            <a:r>
              <a:rPr lang="en-US" sz="2800" dirty="0"/>
              <a:t>Grapes, olives and grains were the main foods that could be grown.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299" y="4176214"/>
            <a:ext cx="1870964" cy="268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4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What makes a </a:t>
            </a:r>
            <a:r>
              <a:rPr lang="en-US" dirty="0" err="1"/>
              <a:t>civilisation</a:t>
            </a:r>
            <a:r>
              <a:rPr lang="en-US" dirty="0"/>
              <a:t>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29906" y="1412769"/>
            <a:ext cx="3861810" cy="474184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Partner task: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US" b="1" dirty="0"/>
              <a:t>As a class read</a:t>
            </a:r>
            <a:r>
              <a:rPr lang="en-US" dirty="0"/>
              <a:t>: </a:t>
            </a:r>
            <a:r>
              <a:rPr lang="en-US" i="1" dirty="0">
                <a:solidFill>
                  <a:srgbClr val="7030A0"/>
                </a:solidFill>
              </a:rPr>
              <a:t>An Overview of the Ancient World , Macmillan History 7, Ch 2, p. 64-68</a:t>
            </a:r>
            <a:r>
              <a:rPr lang="en-US" i="1" dirty="0"/>
              <a:t>. </a:t>
            </a:r>
            <a:r>
              <a:rPr lang="en-US" i="1" dirty="0">
                <a:solidFill>
                  <a:srgbClr val="FF0000"/>
                </a:solidFill>
              </a:rPr>
              <a:t>Read the red sub headings sections What are some of the common features of Ancient Civilisations.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Draw</a:t>
            </a:r>
            <a:r>
              <a:rPr lang="en-US" dirty="0"/>
              <a:t> a mind map showing the factors that contribute to make a </a:t>
            </a:r>
            <a:r>
              <a:rPr lang="en-US" b="1" i="1" dirty="0" err="1"/>
              <a:t>civilised</a:t>
            </a:r>
            <a:r>
              <a:rPr lang="en-US" b="1" i="1" dirty="0"/>
              <a:t> society</a:t>
            </a:r>
            <a:r>
              <a:rPr lang="en-US" dirty="0"/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Then give an </a:t>
            </a:r>
            <a:r>
              <a:rPr lang="en-US" b="1" dirty="0"/>
              <a:t>example</a:t>
            </a:r>
            <a:r>
              <a:rPr lang="en-US" dirty="0"/>
              <a:t> of each factor as we see in Australia.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422" y="1163696"/>
            <a:ext cx="4440072" cy="44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73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12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Who’s in charge?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199" y="1600200"/>
            <a:ext cx="7847295" cy="504626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/>
              <a:t>Now and then, and then!</a:t>
            </a:r>
          </a:p>
          <a:p>
            <a:pPr marL="114300" indent="0">
              <a:buNone/>
            </a:pPr>
            <a:r>
              <a:rPr lang="en-US" b="1" dirty="0"/>
              <a:t>Find out </a:t>
            </a:r>
            <a:r>
              <a:rPr lang="en-US" dirty="0"/>
              <a:t>about who ran the city-states of Athens and Sparta, and compare them with Australia today: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sz="2000" dirty="0"/>
              <a:t>Resources:</a:t>
            </a:r>
            <a:endParaRPr lang="en-US" sz="2000" i="1" dirty="0"/>
          </a:p>
          <a:p>
            <a:pPr marL="114300" indent="0">
              <a:buNone/>
            </a:pPr>
            <a:r>
              <a:rPr lang="en-US" sz="2000" i="1" dirty="0"/>
              <a:t> Ancient Greece Pearson History NSW 7, p. 94-97</a:t>
            </a:r>
          </a:p>
          <a:p>
            <a:pPr marL="114300" indent="0">
              <a:buNone/>
            </a:pPr>
            <a:r>
              <a:rPr lang="en-US" sz="1800" i="1" dirty="0"/>
              <a:t>Video: </a:t>
            </a:r>
            <a:r>
              <a:rPr lang="en-US" sz="1800" i="1" dirty="0">
                <a:hlinkClick r:id="rId2"/>
              </a:rPr>
              <a:t>https://www.youtube.com/watch?v=euZh8KLB5eE</a:t>
            </a:r>
            <a:r>
              <a:rPr lang="en-US" sz="1800" i="1" dirty="0"/>
              <a:t> (5.42)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63580"/>
              </p:ext>
            </p:extLst>
          </p:nvPr>
        </p:nvGraphicFramePr>
        <p:xfrm>
          <a:off x="677840" y="3006640"/>
          <a:ext cx="739936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3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12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88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SPARTA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ATHENS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AUSTRALIA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Who is in charge?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Who chooses the leader/s</a:t>
                      </a:r>
                      <a:r>
                        <a:rPr lang="en-US" baseline="0" dirty="0"/>
                        <a:t> and how?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How can they be removed?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Who has no say at all?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93493" flipH="1">
            <a:off x="7337589" y="5369938"/>
            <a:ext cx="822995" cy="1043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282" y="488103"/>
            <a:ext cx="1780272" cy="94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13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Democracy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7620000" cy="444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/>
              <a:t>How did democracy come about in Athens?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US" sz="2400" dirty="0">
                <a:hlinkClick r:id="rId3"/>
              </a:rPr>
              <a:t>http://ed.ted.com/lessons/what-did-democracy-really-mean-in-athens-melissa-schwartzberg</a:t>
            </a:r>
            <a:endParaRPr lang="en-US" sz="2400" dirty="0"/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US" sz="2400" dirty="0"/>
              <a:t>Fierce Warriors of Sparta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r>
              <a:rPr lang="en-US" sz="2400" dirty="0">
                <a:hlinkClick r:id="rId4"/>
              </a:rPr>
              <a:t>http://ed.ted.com/lessons/this-is-sparta-fierce-warriors-of-the-ancient-world-craig-zimmer</a:t>
            </a:r>
            <a:endParaRPr lang="en-US" sz="2400" dirty="0"/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sz="2400" dirty="0"/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sz="28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0290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117" y="2395045"/>
            <a:ext cx="2104989" cy="22383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14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Life in Ancient Greece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87462"/>
            <a:ext cx="7620000" cy="47577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0"/>
              </a:spcBef>
              <a:buClrTx/>
              <a:buNone/>
            </a:pPr>
            <a:r>
              <a:rPr lang="en-US" dirty="0"/>
              <a:t>In pairs, create a mind map about everyday life in Sparta and Athens for the following people: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dirty="0"/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Boys</a:t>
            </a:r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Girls</a:t>
            </a:r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Men</a:t>
            </a:r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Women</a:t>
            </a:r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Foreigners / non-citizens</a:t>
            </a:r>
          </a:p>
          <a:p>
            <a:pPr lvl="2" indent="-342900">
              <a:spcBef>
                <a:spcPts val="0"/>
              </a:spcBef>
              <a:buClrTx/>
            </a:pPr>
            <a:r>
              <a:rPr lang="en-US" sz="2200" dirty="0"/>
              <a:t>Slaves</a:t>
            </a:r>
          </a:p>
          <a:p>
            <a:pPr marL="0" lvl="0" indent="0">
              <a:spcBef>
                <a:spcPts val="0"/>
              </a:spcBef>
              <a:buClrTx/>
              <a:buNone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One person can research Athens, the other Sparta.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Together, you can then compare with life in Australia today.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106" y="1651793"/>
            <a:ext cx="1859094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Venn diagram- </a:t>
            </a:r>
            <a:r>
              <a:rPr lang="en-US" sz="3600" dirty="0" err="1"/>
              <a:t>summarise</a:t>
            </a:r>
            <a:r>
              <a:rPr lang="en-US" sz="3600" dirty="0"/>
              <a:t> similarities and differences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4291" y="1600200"/>
            <a:ext cx="5045817" cy="48006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44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339851"/>
          </a:xfrm>
        </p:spPr>
        <p:txBody>
          <a:bodyPr/>
          <a:lstStyle/>
          <a:p>
            <a:r>
              <a:rPr lang="en-AU" sz="2800" dirty="0">
                <a:solidFill>
                  <a:srgbClr val="FF0000"/>
                </a:solidFill>
              </a:rPr>
              <a:t>Which culture do you believe have the most clearly developed civilisation according to a series of factors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2"/>
          <a:srcRect r="14082" b="16125"/>
          <a:stretch/>
        </p:blipFill>
        <p:spPr>
          <a:xfrm rot="5400000">
            <a:off x="1721643" y="135733"/>
            <a:ext cx="5057777" cy="801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42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to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457200">
              <a:buFont typeface="+mj-lt"/>
              <a:buAutoNum type="arabicPeriod"/>
            </a:pPr>
            <a:r>
              <a:rPr lang="en-AU" dirty="0"/>
              <a:t>Architecture and Infrastructure;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Trade;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Military and Warfare;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Trades and Professions;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Writing;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Well Developed Laws; </a:t>
            </a:r>
          </a:p>
          <a:p>
            <a:pPr marL="571500" indent="-457200">
              <a:buFont typeface="+mj-lt"/>
              <a:buAutoNum type="arabicPeriod"/>
            </a:pPr>
            <a:r>
              <a:rPr lang="en-AU" dirty="0"/>
              <a:t>Structure and Hierarchy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438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1" y="0"/>
            <a:ext cx="1020366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694" y="182530"/>
            <a:ext cx="5908306" cy="1308922"/>
          </a:xfrm>
        </p:spPr>
        <p:txBody>
          <a:bodyPr/>
          <a:lstStyle/>
          <a:p>
            <a:pPr algn="r"/>
            <a:r>
              <a:rPr lang="en-US">
                <a:solidFill>
                  <a:schemeClr val="tx1"/>
                </a:solidFill>
              </a:rPr>
              <a:t>Ancient Greece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37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2910"/>
            <a:ext cx="9144000" cy="601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Ancient Greece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Said to be the birthplace of </a:t>
            </a:r>
            <a:r>
              <a:rPr lang="en-US" sz="2800" i="1" dirty="0"/>
              <a:t>Western </a:t>
            </a:r>
            <a:r>
              <a:rPr lang="en-US" sz="2800" i="1" dirty="0" err="1"/>
              <a:t>Civilisation</a:t>
            </a:r>
            <a:r>
              <a:rPr lang="en-US" sz="2800" i="1" dirty="0"/>
              <a:t> </a:t>
            </a:r>
            <a:r>
              <a:rPr lang="en-US" sz="2800" dirty="0"/>
              <a:t> and </a:t>
            </a:r>
            <a:r>
              <a:rPr lang="en-US" sz="2800" i="1" dirty="0"/>
              <a:t>Democracy.</a:t>
            </a:r>
          </a:p>
          <a:p>
            <a:pPr marL="114300" indent="0">
              <a:buNone/>
            </a:pPr>
            <a:endParaRPr lang="en-US" sz="2800" i="1" dirty="0"/>
          </a:p>
          <a:p>
            <a:pPr marL="114300" indent="0">
              <a:buNone/>
            </a:pPr>
            <a:r>
              <a:rPr lang="en-US" sz="2800" i="1" dirty="0"/>
              <a:t>About 2500 years ago, the Greeks created a way of life that other people admired and copied.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7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094" y="-1330"/>
            <a:ext cx="6467901" cy="6859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307" y="4148920"/>
            <a:ext cx="12157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What do you see?</a:t>
            </a:r>
          </a:p>
        </p:txBody>
      </p:sp>
    </p:spTree>
    <p:extLst>
      <p:ext uri="{BB962C8B-B14F-4D97-AF65-F5344CB8AC3E}">
        <p14:creationId xmlns:p14="http://schemas.microsoft.com/office/powerpoint/2010/main" val="734138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723"/>
            <a:ext cx="7620000" cy="1143000"/>
          </a:xfrm>
        </p:spPr>
        <p:txBody>
          <a:bodyPr/>
          <a:lstStyle/>
          <a:p>
            <a:r>
              <a:rPr lang="en-US" dirty="0"/>
              <a:t>Geography of Ancient Greece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665" y="1374026"/>
            <a:ext cx="7826991" cy="5026774"/>
          </a:xfrm>
        </p:spPr>
        <p:txBody>
          <a:bodyPr>
            <a:noAutofit/>
          </a:bodyPr>
          <a:lstStyle/>
          <a:p>
            <a:r>
              <a:rPr lang="en-US" sz="2800" dirty="0"/>
              <a:t>Surrounded the Aegean Sea (</a:t>
            </a:r>
            <a:r>
              <a:rPr lang="en-US" sz="2400" i="1" dirty="0"/>
              <a:t>see previous slide</a:t>
            </a:r>
            <a:r>
              <a:rPr lang="en-US" sz="2800" dirty="0"/>
              <a:t>). </a:t>
            </a:r>
          </a:p>
          <a:p>
            <a:r>
              <a:rPr lang="en-US" sz="2800" dirty="0"/>
              <a:t>Included the many islands in the Mediterranean and Aegean seas. </a:t>
            </a:r>
          </a:p>
          <a:p>
            <a:r>
              <a:rPr lang="en-US" sz="2800" dirty="0"/>
              <a:t>Greece’s mountainous mainland and mostly unnavigable rivers made travelling difficult. </a:t>
            </a:r>
          </a:p>
          <a:p>
            <a:r>
              <a:rPr lang="en-US" sz="2800" dirty="0"/>
              <a:t>These geographical features had a significant influence on the development of ancient Greek societies and </a:t>
            </a:r>
            <a:r>
              <a:rPr lang="en-US" sz="2800" dirty="0" err="1"/>
              <a:t>civilisations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pPr marL="114300" indent="0">
              <a:buNone/>
            </a:pPr>
            <a:r>
              <a:rPr lang="en-US" sz="1800" dirty="0"/>
              <a:t>Geography &amp; Early Greece </a:t>
            </a:r>
            <a:r>
              <a:rPr lang="en-US" sz="1800" dirty="0">
                <a:hlinkClick r:id="rId2"/>
              </a:rPr>
              <a:t>www.youtube.com/watch?v=5FVpL4ma8nQ</a:t>
            </a:r>
            <a:r>
              <a:rPr lang="en-US" sz="1800" dirty="0"/>
              <a:t> (10m </a:t>
            </a:r>
            <a:r>
              <a:rPr lang="en-US" sz="1800" dirty="0">
                <a:solidFill>
                  <a:srgbClr val="FF0000"/>
                </a:solidFill>
              </a:rPr>
              <a:t>stop at 5.11</a:t>
            </a:r>
            <a:r>
              <a:rPr lang="en-US" sz="1800" dirty="0"/>
              <a:t>)</a:t>
            </a:r>
          </a:p>
          <a:p>
            <a:pPr marL="114300" indent="0">
              <a:buNone/>
            </a:pPr>
            <a:r>
              <a:rPr lang="en-US" sz="1800" dirty="0" err="1"/>
              <a:t>Mr</a:t>
            </a:r>
            <a:r>
              <a:rPr lang="en-US" sz="1800" dirty="0"/>
              <a:t> Corwin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6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723"/>
            <a:ext cx="7620000" cy="1143000"/>
          </a:xfrm>
        </p:spPr>
        <p:txBody>
          <a:bodyPr/>
          <a:lstStyle/>
          <a:p>
            <a:r>
              <a:rPr lang="en-US" dirty="0"/>
              <a:t>City </a:t>
            </a:r>
            <a:r>
              <a:rPr lang="en-US"/>
              <a:t>States (or </a:t>
            </a:r>
            <a:r>
              <a:rPr lang="en-US" i="1"/>
              <a:t>Polis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445000"/>
          </a:xfrm>
        </p:spPr>
        <p:txBody>
          <a:bodyPr>
            <a:noAutofit/>
          </a:bodyPr>
          <a:lstStyle/>
          <a:p>
            <a:r>
              <a:rPr lang="en-US" sz="2800" dirty="0"/>
              <a:t>City-states were independent urban </a:t>
            </a:r>
            <a:r>
              <a:rPr lang="en-US" sz="2800" dirty="0" err="1"/>
              <a:t>centres</a:t>
            </a:r>
            <a:r>
              <a:rPr lang="en-US" sz="2800" dirty="0"/>
              <a:t> that generally shared a common language and religious beliefs. </a:t>
            </a:r>
          </a:p>
          <a:p>
            <a:r>
              <a:rPr lang="en-US" sz="2800" dirty="0"/>
              <a:t>Occasionally, some banded together to fight a war or for protection. Now and then, one might dominate for a time. </a:t>
            </a:r>
          </a:p>
          <a:p>
            <a:r>
              <a:rPr lang="en-US" sz="2800" dirty="0"/>
              <a:t>The most powerful city-states were Athens and Sparta. They were also at times bitter rivals.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46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8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20723"/>
            <a:ext cx="76200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Sailors &amp; Pirates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7620000" cy="44450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It was much easier to travel to different parts of Greece by sea than by land.</a:t>
            </a:r>
          </a:p>
          <a:p>
            <a:r>
              <a:rPr lang="en-US" sz="2800" dirty="0"/>
              <a:t>Ancient Greeks became skilled sailors and travelled the Mediterranean Sea for trade and to set up colonies.</a:t>
            </a:r>
          </a:p>
          <a:p>
            <a:r>
              <a:rPr lang="en-US" sz="2800" dirty="0"/>
              <a:t>Some early Greeks made their living as pirates.</a:t>
            </a:r>
          </a:p>
          <a:p>
            <a:r>
              <a:rPr lang="en-US" sz="2800" dirty="0"/>
              <a:t>Athens became a powerful empire with many ships and sailors.</a:t>
            </a:r>
          </a:p>
        </p:txBody>
      </p:sp>
    </p:spTree>
    <p:extLst>
      <p:ext uri="{BB962C8B-B14F-4D97-AF65-F5344CB8AC3E}">
        <p14:creationId xmlns:p14="http://schemas.microsoft.com/office/powerpoint/2010/main" val="1313327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45CB-D293-8047-9981-AB179563F151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6" y="287361"/>
            <a:ext cx="81661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63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39502</TotalTime>
  <Words>680</Words>
  <Application>Microsoft Macintosh PowerPoint</Application>
  <PresentationFormat>On-screen Show (4:3)</PresentationFormat>
  <Paragraphs>109</Paragraphs>
  <Slides>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Cambria</vt:lpstr>
      <vt:lpstr>Adjacency</vt:lpstr>
      <vt:lpstr>PowerPoint Presentation</vt:lpstr>
      <vt:lpstr>Ancient Greece</vt:lpstr>
      <vt:lpstr>PowerPoint Presentation</vt:lpstr>
      <vt:lpstr>Ancient Greece</vt:lpstr>
      <vt:lpstr>PowerPoint Presentation</vt:lpstr>
      <vt:lpstr>Geography of Ancient Greece</vt:lpstr>
      <vt:lpstr>City States (or Polis)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Venn diagram- summarise similarities and differences</vt:lpstr>
      <vt:lpstr>Which culture do you believe have the most clearly developed civilisation according to a series of factors </vt:lpstr>
      <vt:lpstr>FACTORS to consider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Chu, Priscilla</dc:creator>
  <cp:lastModifiedBy>Simmons, Denise</cp:lastModifiedBy>
  <cp:revision>115</cp:revision>
  <cp:lastPrinted>2018-06-11T21:57:53Z</cp:lastPrinted>
  <dcterms:created xsi:type="dcterms:W3CDTF">2014-08-01T04:24:32Z</dcterms:created>
  <dcterms:modified xsi:type="dcterms:W3CDTF">2019-07-23T01:37:34Z</dcterms:modified>
</cp:coreProperties>
</file>